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67" r:id="rId4"/>
    <p:sldMasterId id="2147483675" r:id="rId5"/>
  </p:sldMasterIdLst>
  <p:notesMasterIdLst>
    <p:notesMasterId r:id="rId7"/>
  </p:notesMasterIdLst>
  <p:handoutMasterIdLst>
    <p:handoutMasterId r:id="rId37"/>
  </p:handoutMasterIdLst>
  <p:sldIdLst>
    <p:sldId id="279" r:id="rId6"/>
    <p:sldId id="280" r:id="rId8"/>
    <p:sldId id="281" r:id="rId9"/>
    <p:sldId id="282" r:id="rId10"/>
    <p:sldId id="283" r:id="rId11"/>
    <p:sldId id="284" r:id="rId12"/>
    <p:sldId id="257" r:id="rId13"/>
    <p:sldId id="258" r:id="rId14"/>
    <p:sldId id="259" r:id="rId15"/>
    <p:sldId id="260" r:id="rId16"/>
    <p:sldId id="261" r:id="rId17"/>
    <p:sldId id="262" r:id="rId18"/>
    <p:sldId id="308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307" r:id="rId3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同柱 刘" initials="" lastIdx="2" clrIdx="0"/>
  <p:cmAuthor id="1" name="作者" initials="作" lastIdx="0" clrIdx="1"/>
  <p:cmAuthor id="2" name="徐绪国(Xu Xuguo)-顺丰科技" initials="徐绪国(Xu" lastIdx="2" clrIdx="1"/>
  <p:cmAuthor id="3" name="侯志强" initials="Gavin" lastIdx="1" clrIdx="2"/>
  <p:cmAuthor id="4" name="XuRong" initials="X" lastIdx="1" clrIdx="1"/>
  <p:cmAuthor id="5" name="黄苑珊(YuanShan Huang)-顺丰科技" initials="黄苑珊(YuanShan" lastIdx="1" clrIdx="4"/>
  <p:cmAuthor id="6" name="ming qiu" initials="m" lastIdx="17" clrIdx="1"/>
  <p:cmAuthor id="7" name="Microsoft Office 用户" initials="Office [7]" lastIdx="1" clrIdx="6"/>
  <p:cmAuthor id="8" name="姜伟光" initials="姜" lastIdx="1" clrIdx="0"/>
  <p:cmAuthor id="10" name="杨 付" initials="杨" lastIdx="1" clrIdx="9"/>
  <p:cmAuthor id="11" name="未知" initials="未" lastIdx="3" clrIdx="10"/>
  <p:cmAuthor id="12" name="Lenovo" initials="L" lastIdx="2" clrIdx="11"/>
  <p:cmAuthor id="13" name="李 备" initials="李" lastIdx="1" clrIdx="12"/>
  <p:cmAuthor id="191251535" name="沈霄雷" initials="沈" lastIdx="833089" clrIdx="0"/>
  <p:cmAuthor id="191251536" name="李哲(ZheLi)-顺丰科技" initials="a" lastIdx="1" clrIdx="11"/>
  <p:cmAuthor id="191251537" name="Echo" initials="E" lastIdx="1" clrIdx="191251536"/>
  <p:cmAuthor id="14" name="01415952" initials="0" lastIdx="1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B5E66-A1D3-473F-9487-1979EADEB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这几个字段，本期都上不了，因为现在系统没有记录，等下个版本加：上传人工号、上传人姓名、上传时间（提交时间）、工时审核人工号、工时审核人姓名（最后一个驳回的人）、审核时间、</a:t>
            </a:r>
            <a:endParaRPr lang="en-US" altLang="zh-CN" sz="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C1ED-6260-4F5A-B1EB-83EA021567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每周五开放本周工时，月底需要提前开放下一周
审核通过不予再修改
已计算的工时不再修改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B5E66-A1D3-473F-9487-1979EADEB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6000" y="1404000"/>
            <a:ext cx="7488000" cy="1137600"/>
          </a:xfrm>
        </p:spPr>
        <p:txBody>
          <a:bodyPr anchor="ctr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任意多边形 6"/>
          <p:cNvSpPr/>
          <p:nvPr userDrawn="1"/>
        </p:nvSpPr>
        <p:spPr>
          <a:xfrm>
            <a:off x="7160012" y="4653138"/>
            <a:ext cx="4642054" cy="72008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sym typeface="Helvetica Neue" panose="020005030000000200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29200" y="4809600"/>
            <a:ext cx="3927600" cy="406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02DE460-2CB3-A64F-811A-168D33142ABF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None/>
            </a:pPr>
            <a:fld id="{9A0DB2DC-4C9A-4742-B13C-FB6460FD3503}" type="slidenum">
              <a:rPr lang="zh-CN" altLang="en-US" strike="noStrike" noProof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 descr="WechatIMG108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05" y="387985"/>
            <a:ext cx="177609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500" y="174625"/>
            <a:ext cx="146050" cy="658813"/>
          </a:xfrm>
          <a:prstGeom prst="rect">
            <a:avLst/>
          </a:prstGeom>
          <a:solidFill>
            <a:srgbClr val="DA0C27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 descr="WechatIMG108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60" y="2846705"/>
            <a:ext cx="226568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 descr="WechatIMG108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713" y="239713"/>
            <a:ext cx="2112962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8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srgbClr val="494B4D"/>
                </a:solidFill>
              </a:rPr>
              <a:t>/20</a:t>
            </a:r>
            <a:endParaRPr lang="zh-CN" altLang="en-US" dirty="0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90500" y="174625"/>
            <a:ext cx="146050" cy="658813"/>
          </a:xfrm>
          <a:prstGeom prst="rect">
            <a:avLst/>
          </a:prstGeom>
          <a:solidFill>
            <a:srgbClr val="DA0C27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A2F2-3332-4EB3-9AF9-DFAEB56B40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D8C34-369F-4C29-A213-28441F6639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push dir="u"/>
      </p:transition>
    </mc:Choice>
    <mc:Fallback>
      <p:transition spd="slow" advClick="0" advTm="0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7" descr="WechatIMG108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4713" y="239713"/>
            <a:ext cx="2112962" cy="687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0500" y="174625"/>
            <a:ext cx="146050" cy="658813"/>
          </a:xfrm>
          <a:prstGeom prst="rect">
            <a:avLst/>
          </a:prstGeom>
          <a:solidFill>
            <a:srgbClr val="DA0C27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云数据概念设计三维场景GC高超 - 原创作品 - 站酷 ZCOOL"/>
          <p:cNvPicPr>
            <a:picLocks noChangeAspect="1"/>
          </p:cNvPicPr>
          <p:nvPr userDrawn="1"/>
        </p:nvPicPr>
        <p:blipFill>
          <a:blip r:embed="rId2"/>
          <a:srcRect l="11816"/>
          <a:stretch>
            <a:fillRect/>
          </a:stretch>
        </p:blipFill>
        <p:spPr>
          <a:xfrm>
            <a:off x="-30480" y="0"/>
            <a:ext cx="1222248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30480" y="0"/>
            <a:ext cx="12222480" cy="6871335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chemeClr val="bg1">
                  <a:alpha val="97000"/>
                </a:schemeClr>
              </a:gs>
              <a:gs pos="100000">
                <a:schemeClr val="bg1">
                  <a:alpha val="91000"/>
                </a:schemeClr>
              </a:gs>
            </a:gsLst>
            <a:lin ang="9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2" y="213920"/>
            <a:ext cx="10845800" cy="79601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2302" y="1244604"/>
            <a:ext cx="5080000" cy="49323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373986" y="1244604"/>
            <a:ext cx="5094116" cy="49323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351040" y="188873"/>
            <a:ext cx="9312102" cy="71702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8468" y="13763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5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378468" y="2200276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8" y="13763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5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8" y="2200276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4" y="987430"/>
            <a:ext cx="6172200" cy="487362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5"/>
            </a:lvl2pPr>
            <a:lvl3pPr marL="685800" indent="0">
              <a:buNone/>
              <a:defRPr sz="900"/>
            </a:lvl3pPr>
            <a:lvl4pPr marL="1028700" indent="0">
              <a:buNone/>
              <a:defRPr sz="755"/>
            </a:lvl4pPr>
            <a:lvl5pPr marL="1371600" indent="0">
              <a:buNone/>
              <a:defRPr sz="755"/>
            </a:lvl5pPr>
            <a:lvl6pPr marL="1714500" indent="0">
              <a:buNone/>
              <a:defRPr sz="755"/>
            </a:lvl6pPr>
            <a:lvl7pPr marL="2057400" indent="0">
              <a:buNone/>
              <a:defRPr sz="755"/>
            </a:lvl7pPr>
            <a:lvl8pPr marL="2400300" indent="0">
              <a:buNone/>
              <a:defRPr sz="755"/>
            </a:lvl8pPr>
            <a:lvl9pPr marL="2743200" indent="0">
              <a:buNone/>
              <a:defRPr sz="75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450693" y="365126"/>
            <a:ext cx="1182511" cy="62134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2" y="365126"/>
            <a:ext cx="9767712" cy="6213475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  <a:lvl6pPr>
              <a:defRPr>
                <a:solidFill>
                  <a:srgbClr val="000000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96070" y="271463"/>
            <a:ext cx="11599863" cy="6299200"/>
          </a:xfrm>
        </p:spPr>
        <p:txBody>
          <a:bodyPr/>
          <a:lstStyle>
            <a:lvl1pPr>
              <a:defRPr sz="2400"/>
            </a:lvl1pPr>
            <a:lvl2pPr marL="342900" indent="-342900">
              <a:spcAft>
                <a:spcPts val="0"/>
              </a:spcAft>
              <a:buClr>
                <a:srgbClr val="494B4D"/>
              </a:buClr>
              <a:buFont typeface="Arial" panose="020B0604020202020204" pitchFamily="34" charset="0"/>
              <a:buChar char="•"/>
              <a:defRPr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>
              <a:solidFill>
                <a:srgbClr val="494B4D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srgbClr val="494B4D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63CB-87D1-7748-B5EA-3A103E7F1F68}" type="slidenum">
              <a:rPr kumimoji="1" lang="zh-CN" altLang="en-US" smtClean="0">
                <a:solidFill>
                  <a:srgbClr val="494B4D"/>
                </a:solidFill>
              </a:rPr>
            </a:fld>
            <a:endParaRPr kumimoji="1" lang="zh-CN" altLang="en-US">
              <a:solidFill>
                <a:srgbClr val="494B4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22300" y="1133477"/>
            <a:ext cx="10845800" cy="5100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zh-CN" altLang="en-US" dirty="0"/>
          </a:p>
          <a:p>
            <a:pPr lvl="3"/>
            <a:r>
              <a:rPr lang="zh-CN" altLang="en-US" dirty="0"/>
              <a:t>第三级</a:t>
            </a:r>
            <a:endParaRPr lang="zh-CN" altLang="en-US" dirty="0"/>
          </a:p>
          <a:p>
            <a:pPr lvl="4"/>
            <a:r>
              <a:rPr lang="zh-CN" altLang="en-US" dirty="0"/>
              <a:t>第四级</a:t>
            </a:r>
            <a:endParaRPr lang="zh-CN" altLang="en-US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2" y="213920"/>
            <a:ext cx="10845800" cy="79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srgbClr val="494B4D"/>
              </a:solidFill>
              <a:sym typeface="Helvetica Neue" panose="020005030000000200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srgbClr val="494B4D"/>
              </a:solidFill>
              <a:sym typeface="Helvetica Neue" panose="020005030000000200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1219200"/>
            <a:fld id="{7E5739B9-5085-44E3-BD4B-FF83FF000B56}" type="slidenum">
              <a:rPr lang="zh-CN" altLang="en-US" smtClean="0">
                <a:solidFill>
                  <a:srgbClr val="494B4D"/>
                </a:solidFill>
                <a:sym typeface="Helvetica Neue" panose="02000503000000020004"/>
              </a:rPr>
            </a:fld>
            <a:endParaRPr lang="zh-CN" altLang="en-US">
              <a:solidFill>
                <a:srgbClr val="494B4D"/>
              </a:solidFill>
              <a:sym typeface="Helvetica Neue" panose="020005030000000200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62585" indent="-362585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m"/>
        <a:defRPr lang="zh-CN" altLang="en-US" sz="2400" b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None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8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7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6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5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5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208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E469568-CA36-4CDA-A896-F41FB767277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kumimoji="1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6194DB8-A064-4377-A74B-113245D3D63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sz="120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C9E27C-1083-4AEF-8258-0A7D646096E9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kumimoji="1" sz="1200">
                <a:solidFill>
                  <a:srgbClr val="898989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等线" panose="0201060003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4.jpe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3.png"/><Relationship Id="rId3" Type="http://schemas.openxmlformats.org/officeDocument/2006/relationships/image" Target="../media/image22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889500" y="2075180"/>
            <a:ext cx="722693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None/>
            </a:pPr>
            <a:r>
              <a:rPr lang="zh-CN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科技工时平台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2.0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宣导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07525" y="4420870"/>
            <a:ext cx="25438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2022.11</a:t>
            </a:r>
            <a:endParaRPr 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矩形 25"/>
          <p:cNvSpPr>
            <a:spLocks noChangeArrowheads="1"/>
          </p:cNvSpPr>
          <p:nvPr/>
        </p:nvSpPr>
        <p:spPr bwMode="auto">
          <a:xfrm>
            <a:off x="472360" y="254189"/>
            <a:ext cx="42786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等线" panose="02010600030101010101" pitchFamily="2" charset="-122"/>
              </a:rPr>
              <a:t>2.3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等线" panose="02010600030101010101" pitchFamily="2" charset="-122"/>
              </a:rPr>
              <a:t>、工时分类及填报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等线" panose="02010600030101010101" pitchFamily="2" charset="-122"/>
              </a:rPr>
              <a:t>规则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等线" panose="0201060003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22131" y="5322358"/>
            <a:ext cx="10376135" cy="127207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备注：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若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为项目类的工作，请评估确认此工作是否涉及系统；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2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）若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为其他类工作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（如行政类、招聘、非项目培训等），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请记得填写工作内容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3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选填人员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890\8900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开头工号的外包人员，职能部门、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级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M4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以上专家、高管、休产假等不打考勤人员，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实习生；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必填人员：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除上述情形之外的员工，包括应届大学生、当周离职人员。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222131" y="986346"/>
            <a:ext cx="9613900" cy="4167187"/>
            <a:chOff x="1028700" y="1087438"/>
            <a:chExt cx="9613900" cy="4167187"/>
          </a:xfrm>
        </p:grpSpPr>
        <p:sp>
          <p:nvSpPr>
            <p:cNvPr id="40" name="圆角矩形 39"/>
            <p:cNvSpPr/>
            <p:nvPr/>
          </p:nvSpPr>
          <p:spPr>
            <a:xfrm>
              <a:off x="1244600" y="1511300"/>
              <a:ext cx="9398000" cy="2211388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1811399" y="2552700"/>
              <a:ext cx="1800225" cy="431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√ </a:t>
              </a:r>
              <a:r>
                <a:rPr lang="zh-CN" altLang="en-US" sz="1200" b="1" u="sng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系统新功能开发</a:t>
              </a:r>
              <a:endParaRPr lang="zh-CN" altLang="en-US" sz="1200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1785938" y="3058320"/>
              <a:ext cx="2446337" cy="431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√ </a:t>
              </a:r>
              <a:r>
                <a:rPr lang="zh-CN" altLang="en-US" sz="1200" b="1" u="sng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系统新功能上线联调测试工作</a:t>
              </a:r>
              <a:endParaRPr lang="zh-CN" altLang="en-US" sz="1200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1785938" y="2075657"/>
              <a:ext cx="1800225" cy="4333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√ </a:t>
              </a:r>
              <a:r>
                <a:rPr lang="zh-CN" altLang="en-US" sz="1200" b="1" u="sng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系统需求沟通及拆解</a:t>
              </a:r>
              <a:endParaRPr lang="zh-CN" altLang="en-US" sz="1200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TextBox 18"/>
            <p:cNvSpPr txBox="1">
              <a:spLocks noChangeArrowheads="1"/>
            </p:cNvSpPr>
            <p:nvPr/>
          </p:nvSpPr>
          <p:spPr bwMode="auto">
            <a:xfrm>
              <a:off x="6567487" y="1659055"/>
              <a:ext cx="31051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p"/>
              </a:pP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</a:rPr>
                <a:t>不能选系统的场景</a:t>
              </a:r>
              <a:endParaRPr lang="en-US" altLang="zh-CN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 bwMode="auto">
            <a:xfrm>
              <a:off x="7219950" y="1981993"/>
              <a:ext cx="1800225" cy="4333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× </a:t>
              </a: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前期需求调研</a:t>
              </a:r>
              <a:endParaRPr lang="zh-CN" altLang="en-US" sz="12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7204075" y="3246438"/>
              <a:ext cx="2332038" cy="4333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× </a:t>
              </a: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系统运营、推广、取数</a:t>
              </a:r>
              <a:endParaRPr lang="zh-CN" altLang="en-US" sz="12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7204075" y="2824163"/>
              <a:ext cx="1974850" cy="4333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×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非功能性的接口开发</a:t>
              </a:r>
              <a:endParaRPr lang="zh-CN" altLang="en-US" sz="12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7219950" y="2414120"/>
              <a:ext cx="1800225" cy="4333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× </a:t>
              </a: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上线后</a:t>
              </a:r>
              <a:r>
                <a:rPr lang="en-US" altLang="zh-CN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BUG</a:t>
              </a:r>
              <a:r>
                <a:rPr lang="zh-CN" altLang="en-US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修复</a:t>
              </a:r>
              <a:endParaRPr lang="en-US" altLang="zh-CN" sz="1200" b="1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TextBox 18"/>
            <p:cNvSpPr txBox="1">
              <a:spLocks noChangeArrowheads="1"/>
            </p:cNvSpPr>
            <p:nvPr/>
          </p:nvSpPr>
          <p:spPr bwMode="auto">
            <a:xfrm>
              <a:off x="1028700" y="3762376"/>
              <a:ext cx="48783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zh-CN" altLang="en-US" sz="1600" b="1" dirty="0">
                  <a:latin typeface="微软雅黑" panose="020B0503020204020204" charset="-122"/>
                  <a:ea typeface="微软雅黑" panose="020B0503020204020204" charset="-122"/>
                </a:rPr>
                <a:t>第二步：判断是否需要选项目？</a:t>
              </a:r>
              <a:endParaRPr lang="zh-CN" altLang="en-US" sz="16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TextBox 18"/>
            <p:cNvSpPr txBox="1">
              <a:spLocks noChangeArrowheads="1"/>
            </p:cNvSpPr>
            <p:nvPr/>
          </p:nvSpPr>
          <p:spPr bwMode="auto">
            <a:xfrm>
              <a:off x="1028700" y="1087438"/>
              <a:ext cx="48783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</a:rPr>
                <a:t>第一步：判断是否需要选系统？</a:t>
              </a:r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228725" y="4133850"/>
              <a:ext cx="9398000" cy="1120775"/>
              <a:chOff x="1244600" y="4368800"/>
              <a:chExt cx="9398000" cy="1120775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244600" y="4368800"/>
                <a:ext cx="9398000" cy="1120775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TextBox 18"/>
              <p:cNvSpPr txBox="1">
                <a:spLocks noChangeArrowheads="1"/>
              </p:cNvSpPr>
              <p:nvPr/>
            </p:nvSpPr>
            <p:spPr bwMode="auto">
              <a:xfrm>
                <a:off x="1624013" y="4481513"/>
                <a:ext cx="2608262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600" b="1">
                    <a:latin typeface="微软雅黑" panose="020B0503020204020204" charset="-122"/>
                    <a:ea typeface="微软雅黑" panose="020B0503020204020204" charset="-122"/>
                  </a:rPr>
                  <a:t>需要选择项目的场景</a:t>
                </a:r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TextBox 18"/>
              <p:cNvSpPr txBox="1">
                <a:spLocks noChangeArrowheads="1"/>
              </p:cNvSpPr>
              <p:nvPr/>
            </p:nvSpPr>
            <p:spPr bwMode="auto">
              <a:xfrm>
                <a:off x="7219950" y="4500563"/>
                <a:ext cx="2319338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1600" b="1">
                    <a:latin typeface="微软雅黑" panose="020B0503020204020204" charset="-122"/>
                    <a:ea typeface="微软雅黑" panose="020B0503020204020204" charset="-122"/>
                  </a:rPr>
                  <a:t>不能选项目的场景</a:t>
                </a:r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 bwMode="auto">
              <a:xfrm>
                <a:off x="1743075" y="4889500"/>
                <a:ext cx="3676650" cy="43338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√ </a:t>
                </a:r>
                <a:r>
                  <a:rPr lang="zh-CN" altLang="en-US" sz="1200" b="1" u="sng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属于项目范围内所有工作，如项目管理、需求沟通、数据分析工作、系统开发等</a:t>
                </a:r>
                <a:endParaRPr lang="zh-CN" altLang="en-US" sz="1200" b="1" u="sng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 bwMode="auto">
              <a:xfrm>
                <a:off x="7092950" y="4843463"/>
                <a:ext cx="2332038" cy="43338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× </a:t>
                </a:r>
                <a:r>
                  <a:rPr lang="zh-CN" altLang="en-US" sz="1200" b="1" u="sng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不属于项目范围内的工作</a:t>
                </a:r>
                <a:endParaRPr lang="zh-CN" altLang="en-US" sz="1200" b="1" u="sng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0" name="TextBox 18"/>
          <p:cNvSpPr txBox="1">
            <a:spLocks noChangeArrowheads="1"/>
          </p:cNvSpPr>
          <p:nvPr/>
        </p:nvSpPr>
        <p:spPr bwMode="auto">
          <a:xfrm>
            <a:off x="1817444" y="1553603"/>
            <a:ext cx="26082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需要</a:t>
            </a:r>
            <a:r>
              <a:rPr lang="zh-CN" altLang="en-US" sz="1600" b="1" dirty="0" smtClean="0">
                <a:latin typeface="微软雅黑" panose="020B0503020204020204" charset="-122"/>
                <a:ea typeface="微软雅黑" panose="020B0503020204020204" charset="-122"/>
              </a:rPr>
              <a:t>选择系统的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场景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783070" y="1712595"/>
            <a:ext cx="3201035" cy="19583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42" name="矩形 25"/>
          <p:cNvSpPr>
            <a:spLocks noChangeArrowheads="1"/>
          </p:cNvSpPr>
          <p:nvPr/>
        </p:nvSpPr>
        <p:spPr bwMode="auto">
          <a:xfrm>
            <a:off x="490538" y="358775"/>
            <a:ext cx="27793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2.4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、工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时账单调整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572870" y="1891863"/>
            <a:ext cx="8160009" cy="1533767"/>
            <a:chOff x="3392592" y="1788531"/>
            <a:chExt cx="8160009" cy="1533767"/>
          </a:xfrm>
        </p:grpSpPr>
        <p:sp>
          <p:nvSpPr>
            <p:cNvPr id="44" name="椭圆 43"/>
            <p:cNvSpPr/>
            <p:nvPr/>
          </p:nvSpPr>
          <p:spPr>
            <a:xfrm>
              <a:off x="7562557" y="2217573"/>
              <a:ext cx="102511" cy="17588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CN" altLang="en-US" sz="1100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392592" y="1788531"/>
              <a:ext cx="8160009" cy="1533767"/>
              <a:chOff x="3602467" y="1259870"/>
              <a:chExt cx="8160009" cy="1533767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569836" y="1700253"/>
                <a:ext cx="102511" cy="17588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100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 rot="0">
                <a:off x="3602467" y="1259870"/>
                <a:ext cx="8160009" cy="1533767"/>
                <a:chOff x="3547877" y="1123393"/>
                <a:chExt cx="8160009" cy="1533767"/>
              </a:xfrm>
            </p:grpSpPr>
            <p:sp>
              <p:nvSpPr>
                <p:cNvPr id="46" name="文本框 45"/>
                <p:cNvSpPr txBox="1"/>
                <p:nvPr/>
              </p:nvSpPr>
              <p:spPr>
                <a:xfrm>
                  <a:off x="3876248" y="1174193"/>
                  <a:ext cx="1380490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sz="1400" b="1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上月</a:t>
                  </a:r>
                  <a:r>
                    <a:rPr lang="en-US" altLang="zh-CN" sz="1400" b="1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26-23</a:t>
                  </a:r>
                  <a:r>
                    <a:rPr lang="zh-CN" altLang="en-US" sz="1400" b="1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日</a:t>
                  </a:r>
                  <a:endParaRPr lang="zh-CN" altLang="en-US" sz="1400" b="1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7459150" y="1189625"/>
                  <a:ext cx="72240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 smtClean="0">
                      <a:latin typeface="微软雅黑" panose="020B0503020204020204" charset="-122"/>
                      <a:ea typeface="微软雅黑" panose="020B0503020204020204" charset="-122"/>
                    </a:rPr>
                    <a:t>26</a:t>
                  </a:r>
                  <a:r>
                    <a:rPr lang="zh-CN" altLang="en-US" sz="1400" b="1" dirty="0" smtClean="0">
                      <a:latin typeface="微软雅黑" panose="020B0503020204020204" charset="-122"/>
                      <a:ea typeface="微软雅黑" panose="020B0503020204020204" charset="-122"/>
                    </a:rPr>
                    <a:t>号</a:t>
                  </a:r>
                  <a:endParaRPr lang="zh-CN" altLang="en-US" sz="1400" b="1" dirty="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3547877" y="1123393"/>
                  <a:ext cx="8160009" cy="1533767"/>
                  <a:chOff x="3493286" y="1171452"/>
                  <a:chExt cx="8160009" cy="1533767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3493286" y="1696728"/>
                    <a:ext cx="8159750" cy="1008491"/>
                    <a:chOff x="3493286" y="1696728"/>
                    <a:chExt cx="8159750" cy="1008491"/>
                  </a:xfrm>
                </p:grpSpPr>
                <p:grpSp>
                  <p:nvGrpSpPr>
                    <p:cNvPr id="16" name="组合 15"/>
                    <p:cNvGrpSpPr/>
                    <p:nvPr/>
                  </p:nvGrpSpPr>
                  <p:grpSpPr>
                    <a:xfrm rot="0">
                      <a:off x="3493286" y="1696728"/>
                      <a:ext cx="8159750" cy="1008491"/>
                      <a:chOff x="3780858" y="2895706"/>
                      <a:chExt cx="8159750" cy="1008491"/>
                    </a:xfrm>
                  </p:grpSpPr>
                  <p:cxnSp>
                    <p:nvCxnSpPr>
                      <p:cNvPr id="4" name="直接箭头连接符 3"/>
                      <p:cNvCxnSpPr/>
                      <p:nvPr/>
                    </p:nvCxnSpPr>
                    <p:spPr>
                      <a:xfrm flipV="1">
                        <a:off x="3780858" y="2895706"/>
                        <a:ext cx="8159750" cy="38735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bg2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5" name="矩形 24"/>
                      <p:cNvSpPr/>
                      <p:nvPr/>
                    </p:nvSpPr>
                    <p:spPr>
                      <a:xfrm>
                        <a:off x="4122449" y="3354211"/>
                        <a:ext cx="1221884" cy="532263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 dirty="0" smtClean="0">
                            <a:latin typeface="微软雅黑" panose="020B0503020204020204" charset="-122"/>
                            <a:ea typeface="微软雅黑" panose="020B0503020204020204" charset="-122"/>
                            <a:sym typeface="+mn-ea"/>
                          </a:rPr>
                          <a:t>工时</a:t>
                        </a:r>
                        <a:r>
                          <a:rPr lang="zh-CN" altLang="en-US" sz="1600" dirty="0">
                            <a:latin typeface="微软雅黑" panose="020B0503020204020204" charset="-122"/>
                            <a:ea typeface="微软雅黑" panose="020B0503020204020204" charset="-122"/>
                            <a:sym typeface="+mn-ea"/>
                          </a:rPr>
                          <a:t>填列</a:t>
                        </a:r>
                        <a:endPara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endParaRPr>
                      </a:p>
                    </p:txBody>
                  </p:sp>
                  <p:sp>
                    <p:nvSpPr>
                      <p:cNvPr id="26" name="矩形 25"/>
                      <p:cNvSpPr/>
                      <p:nvPr/>
                    </p:nvSpPr>
                    <p:spPr>
                      <a:xfrm>
                        <a:off x="7429179" y="3371934"/>
                        <a:ext cx="1154218" cy="532263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zh-CN" altLang="en-US" sz="1600" dirty="0" smtClean="0">
                            <a:latin typeface="微软雅黑" panose="020B0503020204020204" charset="-122"/>
                            <a:ea typeface="微软雅黑" panose="020B0503020204020204" charset="-122"/>
                          </a:rPr>
                          <a:t>工时计算</a:t>
                        </a:r>
                        <a:endParaRPr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endParaRPr>
                      </a:p>
                    </p:txBody>
                  </p:sp>
                  <p:sp>
                    <p:nvSpPr>
                      <p:cNvPr id="37" name="燕尾形 36"/>
                      <p:cNvSpPr/>
                      <p:nvPr/>
                    </p:nvSpPr>
                    <p:spPr>
                      <a:xfrm>
                        <a:off x="6636070" y="3519255"/>
                        <a:ext cx="313898" cy="272955"/>
                      </a:xfrm>
                      <a:prstGeom prst="chevron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8789404" y="2170430"/>
                      <a:ext cx="1196118" cy="53226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工时查询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  <p:sp>
                  <p:nvSpPr>
                    <p:cNvPr id="49" name="矩形 48"/>
                    <p:cNvSpPr/>
                    <p:nvPr/>
                  </p:nvSpPr>
                  <p:spPr>
                    <a:xfrm>
                      <a:off x="10410928" y="2170430"/>
                      <a:ext cx="1196118" cy="53226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工时调整</a:t>
                      </a:r>
                      <a:endParaRPr lang="zh-CN" altLang="en-US" sz="16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  <p:sp>
                  <p:nvSpPr>
                    <p:cNvPr id="50" name="燕尾形 49"/>
                    <p:cNvSpPr/>
                    <p:nvPr/>
                  </p:nvSpPr>
                  <p:spPr>
                    <a:xfrm>
                      <a:off x="6751005" y="2272668"/>
                      <a:ext cx="313898" cy="272955"/>
                    </a:xfrm>
                    <a:prstGeom prst="chevron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燕尾形 50"/>
                    <p:cNvSpPr/>
                    <p:nvPr/>
                  </p:nvSpPr>
                  <p:spPr>
                    <a:xfrm>
                      <a:off x="10041276" y="2271240"/>
                      <a:ext cx="313898" cy="272955"/>
                    </a:xfrm>
                    <a:prstGeom prst="chevron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56" name="椭圆 55"/>
                  <p:cNvSpPr/>
                  <p:nvPr/>
                </p:nvSpPr>
                <p:spPr>
                  <a:xfrm>
                    <a:off x="11050003" y="1541486"/>
                    <a:ext cx="102511" cy="17588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zh-CN" altLang="en-US" sz="1100"/>
                  </a:p>
                </p:txBody>
              </p:sp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10698633" y="1171452"/>
                    <a:ext cx="954662" cy="3067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400" b="1" dirty="0">
                        <a:latin typeface="微软雅黑" panose="020B0503020204020204" charset="-122"/>
                        <a:ea typeface="微软雅黑" panose="020B0503020204020204" charset="-122"/>
                      </a:rPr>
                      <a:t>次</a:t>
                    </a:r>
                    <a:r>
                      <a:rPr lang="zh-CN" altLang="en-US" sz="1400" b="1" dirty="0" smtClean="0">
                        <a:latin typeface="微软雅黑" panose="020B0503020204020204" charset="-122"/>
                        <a:ea typeface="微软雅黑" panose="020B0503020204020204" charset="-122"/>
                      </a:rPr>
                      <a:t>月</a:t>
                    </a:r>
                    <a:r>
                      <a:rPr lang="en-US" altLang="zh-CN" sz="1400" b="1" dirty="0" smtClean="0">
                        <a:latin typeface="微软雅黑" panose="020B0503020204020204" charset="-122"/>
                        <a:ea typeface="微软雅黑" panose="020B0503020204020204" charset="-122"/>
                      </a:rPr>
                      <a:t>13</a:t>
                    </a:r>
                    <a:r>
                      <a:rPr lang="zh-CN" altLang="en-US" sz="1400" b="1" dirty="0" smtClean="0">
                        <a:latin typeface="微软雅黑" panose="020B0503020204020204" charset="-122"/>
                        <a:ea typeface="微软雅黑" panose="020B0503020204020204" charset="-122"/>
                      </a:rPr>
                      <a:t>号</a:t>
                    </a:r>
                    <a:endParaRPr lang="zh-CN" altLang="en-US" sz="1400" b="1" dirty="0"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</p:grpSp>
      </p:grpSp>
      <p:sp>
        <p:nvSpPr>
          <p:cNvPr id="2" name="椭圆 1"/>
          <p:cNvSpPr/>
          <p:nvPr/>
        </p:nvSpPr>
        <p:spPr>
          <a:xfrm>
            <a:off x="4082716" y="2359325"/>
            <a:ext cx="107511" cy="1622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820465" y="1950859"/>
            <a:ext cx="72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号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572949" y="2891594"/>
            <a:ext cx="1180936" cy="532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工时审核修改截止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燕尾形 58"/>
          <p:cNvSpPr/>
          <p:nvPr/>
        </p:nvSpPr>
        <p:spPr>
          <a:xfrm>
            <a:off x="3200216" y="3014822"/>
            <a:ext cx="313898" cy="272955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燕尾形 60"/>
          <p:cNvSpPr/>
          <p:nvPr/>
        </p:nvSpPr>
        <p:spPr>
          <a:xfrm>
            <a:off x="6469427" y="3001177"/>
            <a:ext cx="313898" cy="272955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4710" y="6402580"/>
            <a:ext cx="582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*所有时间节点会根据当月的情况做动态调整，每月时间节点请以当月邮件为准</a:t>
            </a:r>
            <a:endParaRPr lang="zh-CN" altLang="en-US" sz="1200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22155" y="4476678"/>
            <a:ext cx="82795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b="1" kern="4000" spc="5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</a:t>
            </a:r>
            <a:r>
              <a:rPr lang="zh-CN" altLang="en-US" b="1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心原则：</a:t>
            </a:r>
            <a:r>
              <a:rPr lang="en-US" altLang="zh-CN" b="1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对当月工时账单存在异议，次月进行追溯调整</a:t>
            </a:r>
            <a:endParaRPr lang="en-US" altLang="zh-CN" kern="4000" spc="5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22325" y="5075555"/>
            <a:ext cx="93256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工时账单调整步骤</a:t>
            </a:r>
            <a:r>
              <a:rPr lang="zh-CN" altLang="en-US" b="1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PMO/</a:t>
            </a:r>
            <a:r>
              <a:rPr lang="zh-CN" altLang="en-US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工时接口人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按照工时调整模板于次月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日前反馈给科技财务</a:t>
            </a:r>
            <a:r>
              <a:rPr lang="en-US" altLang="zh-CN" b="1" kern="4000" spc="5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b="1" kern="4000" spc="5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0147793" y="4889730"/>
          <a:ext cx="909472" cy="74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工作表" showAsIcon="1" r:id="rId1" imgW="914400" imgH="828675" progId="Excel.Sheet.12">
                  <p:embed/>
                </p:oleObj>
              </mc:Choice>
              <mc:Fallback>
                <p:oleObj name="工作表" showAsIcon="1" r:id="rId1" imgW="914400" imgH="828675" progId="Excel.Sheet.12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47793" y="4889730"/>
                        <a:ext cx="909472" cy="74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98265" y="2107565"/>
            <a:ext cx="6843692" cy="3181985"/>
            <a:chOff x="5361" y="2903"/>
            <a:chExt cx="7997" cy="5011"/>
          </a:xfrm>
        </p:grpSpPr>
        <p:sp>
          <p:nvSpPr>
            <p:cNvPr id="4" name="TextBox 52"/>
            <p:cNvSpPr txBox="1"/>
            <p:nvPr/>
          </p:nvSpPr>
          <p:spPr>
            <a:xfrm>
              <a:off x="5440" y="2903"/>
              <a:ext cx="791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914400"/>
              <a:r>
                <a:rPr lang="en-US" altLang="zh-CN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、工时系统使用指南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361" y="4499"/>
              <a:ext cx="7181" cy="34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①</a:t>
              </a:r>
              <a:r>
                <a:rPr lang="en-US" altLang="zh-CN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PMO</a:t>
              </a: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篇（创建、审核、修改</a:t>
              </a:r>
              <a:r>
                <a:rPr lang="en-US" altLang="zh-CN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关闭、组织工时填报）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b="1" i="1" dirty="0" smtClean="0">
                  <a:solidFill>
                    <a:srgbClr val="FF0000"/>
                  </a:solidFill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②员工篇（填写）</a:t>
              </a:r>
              <a:r>
                <a:rPr lang="en-US" altLang="zh-CN" sz="2000" b="1" i="1" dirty="0" smtClean="0">
                  <a:solidFill>
                    <a:srgbClr val="FF0000"/>
                  </a:solidFill>
                  <a:latin typeface="Calibri" panose="020F0502020204030204" charset="0"/>
                  <a:ea typeface="微软雅黑" panose="020B0503020204020204" charset="-122"/>
                  <a:sym typeface="+mn-ea"/>
                </a:rPr>
                <a:t>----</a:t>
              </a:r>
              <a:r>
                <a:rPr lang="zh-CN" altLang="en-US" sz="2000" b="1" i="1" dirty="0" smtClean="0">
                  <a:solidFill>
                    <a:srgbClr val="FF0000"/>
                  </a:solidFill>
                  <a:latin typeface="Calibri" panose="020F0502020204030204" charset="0"/>
                  <a:ea typeface="微软雅黑" panose="020B0503020204020204" charset="-122"/>
                  <a:sym typeface="+mn-ea"/>
                </a:rPr>
                <a:t>员工重点关注</a:t>
              </a:r>
              <a:endParaRPr lang="zh-CN" altLang="en-US" sz="2000" b="1" i="1" dirty="0" smtClean="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③管理者篇（查看下属工时）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④丰景台</a:t>
              </a:r>
              <a:r>
                <a:rPr lang="en-US" altLang="zh-CN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—</a:t>
              </a: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支持工具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960120"/>
            <a:ext cx="7211060" cy="1706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533140"/>
            <a:ext cx="7211695" cy="2823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37160" y="2667000"/>
            <a:ext cx="368808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工时管理系统在哪里？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---PC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端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丰声：搜索框，搜索工时管理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--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移动端丰声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服务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常用应用搜索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工时管理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7330" y="4060190"/>
            <a:ext cx="3928745" cy="2327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个人工时填报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-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进入自己工时填报页面，若个人工时暂无项目编码，选择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“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加入事项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”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搜索对应的项目编码进行添加即可。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填写频次：每周五填写，每月第四周提前在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19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号左右维护，项管统一通知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项目编码由项管统一维护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160" y="144780"/>
            <a:ext cx="460121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丰声应用</a:t>
            </a:r>
            <a:r>
              <a:rPr lang="en-US" altLang="zh-CN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工时系统介绍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4965" y="1830705"/>
            <a:ext cx="7731760" cy="381190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2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" name="FENGSHENG"/>
          <p:cNvSpPr/>
          <p:nvPr/>
        </p:nvSpPr>
        <p:spPr>
          <a:xfrm>
            <a:off x="442118" y="387015"/>
            <a:ext cx="4931266" cy="3193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3.1.1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83940" y="321945"/>
            <a:ext cx="8474075" cy="404495"/>
            <a:chOff x="3471" y="420"/>
            <a:chExt cx="13345" cy="637"/>
          </a:xfrm>
        </p:grpSpPr>
        <p:sp>
          <p:nvSpPr>
            <p:cNvPr id="17" name="矩形 16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81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审核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右箭头 1"/>
            <p:cNvSpPr/>
            <p:nvPr/>
          </p:nvSpPr>
          <p:spPr>
            <a:xfrm>
              <a:off x="9685" y="525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20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修改</a:t>
              </a:r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关闭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288790" y="4767580"/>
            <a:ext cx="925195" cy="606425"/>
          </a:xfrm>
          <a:prstGeom prst="rect">
            <a:avLst/>
          </a:prstGeom>
          <a:noFill/>
          <a:ln w="28575">
            <a:solidFill>
              <a:srgbClr val="99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9" name="Text Box 3" descr="TextBox 82"/>
          <p:cNvSpPr txBox="1"/>
          <p:nvPr/>
        </p:nvSpPr>
        <p:spPr bwMode="auto">
          <a:xfrm>
            <a:off x="426085" y="1002977"/>
            <a:ext cx="3738880" cy="198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0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入口）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 Box 3" descr="TextBox 82"/>
          <p:cNvSpPr txBox="1"/>
          <p:nvPr/>
        </p:nvSpPr>
        <p:spPr bwMode="auto">
          <a:xfrm>
            <a:off x="426085" y="1082987"/>
            <a:ext cx="3738880" cy="359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PMO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需要创建的工作一般有三类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科技项目、系统工作和其他事项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按实际情况选择创建即可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科技项目：带项目编码的项目工作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系统工作：带系统编码的工作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其他事项：其他日常工作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" name="FENGSHENG"/>
          <p:cNvSpPr/>
          <p:nvPr/>
        </p:nvSpPr>
        <p:spPr>
          <a:xfrm>
            <a:off x="442118" y="387015"/>
            <a:ext cx="4931266" cy="3193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3.1.2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83940" y="321945"/>
            <a:ext cx="8474075" cy="404495"/>
            <a:chOff x="3471" y="420"/>
            <a:chExt cx="13345" cy="637"/>
          </a:xfrm>
        </p:grpSpPr>
        <p:sp>
          <p:nvSpPr>
            <p:cNvPr id="17" name="矩形 16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81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审核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右箭头 1"/>
            <p:cNvSpPr/>
            <p:nvPr/>
          </p:nvSpPr>
          <p:spPr>
            <a:xfrm>
              <a:off x="9685" y="525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20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修改</a:t>
              </a:r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关闭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 Box 3" descr="TextBox 82"/>
          <p:cNvSpPr txBox="1"/>
          <p:nvPr/>
        </p:nvSpPr>
        <p:spPr bwMode="auto">
          <a:xfrm>
            <a:off x="426085" y="1002977"/>
            <a:ext cx="3738880" cy="198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0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 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科技项目）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1438275"/>
            <a:ext cx="5485765" cy="44951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0" y="1913890"/>
            <a:ext cx="5542915" cy="45427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5" name="文本框 14"/>
          <p:cNvSpPr txBox="1"/>
          <p:nvPr/>
        </p:nvSpPr>
        <p:spPr>
          <a:xfrm>
            <a:off x="5450205" y="1884045"/>
            <a:ext cx="297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36870" y="275082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36870" y="325310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38140" y="412623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67985" y="508000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98030" y="203327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⑥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11365" y="255714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⑦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 Box 3" descr="TextBox 82"/>
          <p:cNvSpPr txBox="1"/>
          <p:nvPr/>
        </p:nvSpPr>
        <p:spPr bwMode="auto">
          <a:xfrm>
            <a:off x="413385" y="749612"/>
            <a:ext cx="3738880" cy="553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① 项目编码：可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通过关键字输入编码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注：编码唯一，请核对后填写正确的项目编码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②系统编码：若有系统编码，会自动带出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③项目名称：自动带出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④项目时间：自动带出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⑤工时审核人：默认带出项目经理，可按实际场景添加其他审核人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⑥项目成员：按实际情况添加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⑦受益部门：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自动带出，不可编辑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⑧项目详情：自动带出，支持编辑修改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8190" y="343725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⑧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0" y="1320165"/>
            <a:ext cx="5619115" cy="44951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435" y="2482215"/>
            <a:ext cx="5523865" cy="38093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3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" name="FENGSHENG"/>
          <p:cNvSpPr/>
          <p:nvPr/>
        </p:nvSpPr>
        <p:spPr>
          <a:xfrm>
            <a:off x="442118" y="387015"/>
            <a:ext cx="4931266" cy="3193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3.1.3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83940" y="321945"/>
            <a:ext cx="8474075" cy="404495"/>
            <a:chOff x="3471" y="420"/>
            <a:chExt cx="13345" cy="637"/>
          </a:xfrm>
        </p:grpSpPr>
        <p:sp>
          <p:nvSpPr>
            <p:cNvPr id="17" name="矩形 16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81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审核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右箭头 1"/>
            <p:cNvSpPr/>
            <p:nvPr/>
          </p:nvSpPr>
          <p:spPr>
            <a:xfrm>
              <a:off x="9685" y="525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20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修改</a:t>
              </a:r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关闭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 Box 3" descr="TextBox 82"/>
          <p:cNvSpPr txBox="1"/>
          <p:nvPr/>
        </p:nvSpPr>
        <p:spPr bwMode="auto">
          <a:xfrm>
            <a:off x="426085" y="1002977"/>
            <a:ext cx="3738880" cy="198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0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 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系统工作）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 Box 3" descr="TextBox 82"/>
          <p:cNvSpPr txBox="1"/>
          <p:nvPr/>
        </p:nvSpPr>
        <p:spPr bwMode="auto">
          <a:xfrm>
            <a:off x="413385" y="749612"/>
            <a:ext cx="3738880" cy="521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① 系统编码：可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通过关键字输入系统编码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注：每次只可以添加一个系统，不可添加多个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②系统名称：自动带出，不可编辑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③事项时间：默认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-12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31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日，可修改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④工时审核人：默认带出创建人，可按实际场景再添加审核人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⑤工时填写人：项目成员，按实际情况添加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⑥受益部门：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自动带出，不可编辑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⑦系统详情：自动带出，支持编辑修改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2590" y="1950720"/>
            <a:ext cx="297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90210" y="3004185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30215" y="390652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31485" y="481965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56780" y="2482215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56780" y="308991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⑥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6780" y="399415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⑦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1303655"/>
            <a:ext cx="5466715" cy="500951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2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" name="FENGSHENG"/>
          <p:cNvSpPr/>
          <p:nvPr/>
        </p:nvSpPr>
        <p:spPr>
          <a:xfrm>
            <a:off x="442118" y="387015"/>
            <a:ext cx="4931266" cy="3193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3.1.4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83940" y="321945"/>
            <a:ext cx="8474075" cy="404495"/>
            <a:chOff x="3471" y="420"/>
            <a:chExt cx="13345" cy="637"/>
          </a:xfrm>
        </p:grpSpPr>
        <p:sp>
          <p:nvSpPr>
            <p:cNvPr id="17" name="矩形 16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181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审核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右箭头 1"/>
            <p:cNvSpPr/>
            <p:nvPr/>
          </p:nvSpPr>
          <p:spPr>
            <a:xfrm>
              <a:off x="9685" y="525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20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修改</a:t>
              </a:r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关闭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 Box 3" descr="TextBox 82"/>
          <p:cNvSpPr txBox="1"/>
          <p:nvPr/>
        </p:nvSpPr>
        <p:spPr bwMode="auto">
          <a:xfrm>
            <a:off x="426085" y="1002977"/>
            <a:ext cx="3738880" cy="198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0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4. 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其他事项）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49415" y="1844040"/>
            <a:ext cx="297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1640" y="275082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83705" y="367982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71640" y="468630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57035" y="522859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 Box 3" descr="TextBox 82"/>
          <p:cNvSpPr txBox="1"/>
          <p:nvPr/>
        </p:nvSpPr>
        <p:spPr bwMode="auto">
          <a:xfrm>
            <a:off x="441960" y="2478082"/>
            <a:ext cx="3738880" cy="359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① 事项名称：输入相应的常规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日常工作名称</a:t>
            </a:r>
            <a:r>
              <a:rPr lang="zh-CN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（如：支持</a:t>
            </a:r>
            <a:r>
              <a:rPr lang="en-US" altLang="zh-CN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-XXX</a:t>
            </a:r>
            <a:r>
              <a:rPr lang="zh-CN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组织）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②事项时间：输入工作的起止时间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③工时审核人：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按实际场景添加，通常为所在中心的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PMO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④工时填写人：参与此工作的成员，按实际情况添加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⑤受益部门：通常填写自己所在中心或服务的业务组织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4640" y="2026285"/>
            <a:ext cx="7812405" cy="28060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2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30911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工时审核（项目经理）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3067050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3.1.5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Box 3" descr="TextBox 82"/>
          <p:cNvSpPr txBox="1"/>
          <p:nvPr/>
        </p:nvSpPr>
        <p:spPr bwMode="auto">
          <a:xfrm>
            <a:off x="338455" y="1894205"/>
            <a:ext cx="3738880" cy="349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 进入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【项目工时管理模块】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，具有审核权限的工作，都会在此排列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选择相应的工作（时间可选择，默认当周）申报人、工时占比等情况会详细展示；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可确认或驳回，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被驳回的工作，相关申报人会收到一条即时的丰声消息，并展示驳回原因，申报人需要根据驳回原因再次进行工时填写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③ 若有需要，可进行导出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81475" y="3122295"/>
            <a:ext cx="106934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178550" y="3853180"/>
            <a:ext cx="106934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377295" y="2231390"/>
            <a:ext cx="54000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023485" y="272415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247890" y="351599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068050" y="201422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607435" y="301625"/>
            <a:ext cx="5983605" cy="404495"/>
            <a:chOff x="3471" y="420"/>
            <a:chExt cx="9423" cy="637"/>
          </a:xfrm>
        </p:grpSpPr>
        <p:sp>
          <p:nvSpPr>
            <p:cNvPr id="17" name="矩形 16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130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审核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右箭头 1"/>
            <p:cNvSpPr/>
            <p:nvPr/>
          </p:nvSpPr>
          <p:spPr>
            <a:xfrm>
              <a:off x="9685" y="525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20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修改</a:t>
              </a:r>
              <a:r>
                <a:rPr kumimoji="1" lang="en-US" altLang="zh-CN" sz="1400" dirty="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关闭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7675" y="1391920"/>
            <a:ext cx="7255510" cy="49453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2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关闭工作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2964180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3.1.6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 Box 3" descr="TextBox 82"/>
          <p:cNvSpPr txBox="1"/>
          <p:nvPr/>
        </p:nvSpPr>
        <p:spPr bwMode="auto">
          <a:xfrm>
            <a:off x="338455" y="1894205"/>
            <a:ext cx="3738880" cy="2198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 项目有变动或需要关闭时，可选择编辑、关闭项目，点击【查看详情】按钮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② 编辑：可编辑审核人、项目成员；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其他信息匹配项目编码，不可修改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关闭：选错编码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项目结束时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可直接关闭项目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6515" y="1351915"/>
            <a:ext cx="106934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23885" y="2042795"/>
            <a:ext cx="118800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09205" y="142303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85250" y="246697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15360" y="320040"/>
            <a:ext cx="8474075" cy="403225"/>
            <a:chOff x="3471" y="417"/>
            <a:chExt cx="13345" cy="635"/>
          </a:xfrm>
        </p:grpSpPr>
        <p:grpSp>
          <p:nvGrpSpPr>
            <p:cNvPr id="2" name="组合 1"/>
            <p:cNvGrpSpPr/>
            <p:nvPr/>
          </p:nvGrpSpPr>
          <p:grpSpPr>
            <a:xfrm>
              <a:off x="3471" y="417"/>
              <a:ext cx="9323" cy="635"/>
              <a:chOff x="2204085" y="264795"/>
              <a:chExt cx="5920105" cy="4032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204085" y="266700"/>
                <a:ext cx="1316990" cy="4013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创建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右箭头 17"/>
              <p:cNvSpPr/>
              <p:nvPr/>
            </p:nvSpPr>
            <p:spPr>
              <a:xfrm>
                <a:off x="3801745" y="330200"/>
                <a:ext cx="445770" cy="27432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807200" y="264795"/>
                <a:ext cx="1316990" cy="40132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修改</a:t>
                </a:r>
                <a:r>
                  <a:rPr kumimoji="1" lang="en-US" altLang="zh-CN" sz="1400" dirty="0">
                    <a:latin typeface="微软雅黑" panose="020B0503020204020204" charset="-122"/>
                    <a:ea typeface="微软雅黑" panose="020B0503020204020204" charset="-122"/>
                  </a:rPr>
                  <a:t>/</a:t>
                </a:r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关闭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6124575" y="330200"/>
                <a:ext cx="445770" cy="27432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27550" y="266700"/>
                <a:ext cx="1316990" cy="4013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审核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44040" y="2091055"/>
            <a:ext cx="78593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一、工时平台升级背景</a:t>
            </a:r>
            <a:endParaRPr lang="zh-CN" altLang="en-US" sz="2800" b="1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</a:t>
            </a:r>
            <a:r>
              <a:rPr lang="zh-CN" altLang="en-US" sz="2800" b="1" dirty="0" smtClean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工时填报规则</a:t>
            </a:r>
            <a:r>
              <a:rPr lang="en-US" altLang="zh-CN" sz="2800" b="1" dirty="0" smtClean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2800" b="1" dirty="0" smtClean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员工重点关注</a:t>
            </a:r>
            <a:endParaRPr lang="en-US" altLang="zh-CN" sz="2800" b="1" dirty="0" smtClean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三、系统操作指引</a:t>
            </a:r>
            <a:r>
              <a:rPr lang="en-US" altLang="zh-CN" sz="2800" b="1" dirty="0" smtClean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--</a:t>
            </a:r>
            <a:r>
              <a:rPr lang="zh-CN" altLang="en-US" sz="2800" b="1" dirty="0" smtClean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员工重点关注</a:t>
            </a:r>
            <a:endParaRPr lang="en-US" altLang="zh-CN" sz="2800" b="1" dirty="0" smtClean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en-US" altLang="zh-CN" sz="2800" b="1" dirty="0" smtClean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组织工时填报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2964180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3.1.6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515360" y="320040"/>
            <a:ext cx="8474075" cy="403225"/>
            <a:chOff x="3471" y="417"/>
            <a:chExt cx="13345" cy="635"/>
          </a:xfrm>
        </p:grpSpPr>
        <p:grpSp>
          <p:nvGrpSpPr>
            <p:cNvPr id="2" name="组合 1"/>
            <p:cNvGrpSpPr/>
            <p:nvPr/>
          </p:nvGrpSpPr>
          <p:grpSpPr>
            <a:xfrm>
              <a:off x="3471" y="417"/>
              <a:ext cx="9323" cy="635"/>
              <a:chOff x="2204085" y="264795"/>
              <a:chExt cx="5920105" cy="4032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204085" y="266700"/>
                <a:ext cx="1316990" cy="4013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创建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右箭头 17"/>
              <p:cNvSpPr/>
              <p:nvPr/>
            </p:nvSpPr>
            <p:spPr>
              <a:xfrm>
                <a:off x="3801745" y="330200"/>
                <a:ext cx="445770" cy="27432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807200" y="264795"/>
                <a:ext cx="1316990" cy="40132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修改</a:t>
                </a:r>
                <a:r>
                  <a:rPr kumimoji="1" lang="en-US" altLang="zh-CN" sz="1400" dirty="0">
                    <a:latin typeface="微软雅黑" panose="020B0503020204020204" charset="-122"/>
                    <a:ea typeface="微软雅黑" panose="020B0503020204020204" charset="-122"/>
                  </a:rPr>
                  <a:t>/</a:t>
                </a:r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关闭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6124575" y="330200"/>
                <a:ext cx="445770" cy="27432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27550" y="266700"/>
                <a:ext cx="1316990" cy="4013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填写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 Box 3" descr="TextBox 82"/>
          <p:cNvSpPr txBox="1"/>
          <p:nvPr/>
        </p:nvSpPr>
        <p:spPr bwMode="auto">
          <a:xfrm>
            <a:off x="338455" y="1894205"/>
            <a:ext cx="3738880" cy="478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 组织工时填报：后台通过名单，给各中心接口人和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PMO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生成对应中心组织填报界面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② 申报组织：展示申报中心，当接口人或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PMO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负责多个组织时，可下拉选择对应中心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③导出：选择组织后，可进行批量导出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导入：</a:t>
            </a:r>
            <a:r>
              <a:rPr lang="zh-CN" altLang="en-US" sz="1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可根据导出模板，自定义需要导入的</a:t>
            </a:r>
            <a:r>
              <a:rPr lang="en-US" altLang="zh-CN" sz="1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Excel</a:t>
            </a:r>
            <a:r>
              <a:rPr lang="zh-CN" altLang="en-US" sz="1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，进行批量导入（建议大家全部采用个人填写，确保工时准确，此页面更多用于</a:t>
            </a:r>
            <a:r>
              <a:rPr lang="en-US" altLang="zh-CN" sz="1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PMO</a:t>
            </a:r>
            <a:r>
              <a:rPr lang="zh-CN" altLang="en-US" sz="1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查看填写情况）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人员配置：仅接口人和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PMO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有权限进行配置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70" y="1857375"/>
            <a:ext cx="7845425" cy="384365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4" name="文本框 23"/>
          <p:cNvSpPr txBox="1"/>
          <p:nvPr/>
        </p:nvSpPr>
        <p:spPr>
          <a:xfrm>
            <a:off x="4203065" y="2003425"/>
            <a:ext cx="95123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501640" y="2030095"/>
            <a:ext cx="154813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335385" y="2115820"/>
            <a:ext cx="720000" cy="90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863465" y="161734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53200" y="161734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934700" y="189420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人员配置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2964180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3.1.6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PMO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515360" y="320040"/>
            <a:ext cx="8474075" cy="403225"/>
            <a:chOff x="3471" y="417"/>
            <a:chExt cx="13345" cy="635"/>
          </a:xfrm>
        </p:grpSpPr>
        <p:grpSp>
          <p:nvGrpSpPr>
            <p:cNvPr id="2" name="组合 1"/>
            <p:cNvGrpSpPr/>
            <p:nvPr/>
          </p:nvGrpSpPr>
          <p:grpSpPr>
            <a:xfrm>
              <a:off x="3471" y="417"/>
              <a:ext cx="9323" cy="635"/>
              <a:chOff x="2204085" y="264795"/>
              <a:chExt cx="5920105" cy="4032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204085" y="266700"/>
                <a:ext cx="1316990" cy="4013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创建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右箭头 17"/>
              <p:cNvSpPr/>
              <p:nvPr/>
            </p:nvSpPr>
            <p:spPr>
              <a:xfrm>
                <a:off x="3801745" y="330200"/>
                <a:ext cx="445770" cy="27432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807200" y="264795"/>
                <a:ext cx="1316990" cy="40132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修改</a:t>
                </a:r>
                <a:r>
                  <a:rPr kumimoji="1" lang="en-US" altLang="zh-CN" sz="1400" dirty="0">
                    <a:latin typeface="微软雅黑" panose="020B0503020204020204" charset="-122"/>
                    <a:ea typeface="微软雅黑" panose="020B0503020204020204" charset="-122"/>
                  </a:rPr>
                  <a:t>/</a:t>
                </a:r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关闭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6124575" y="330200"/>
                <a:ext cx="445770" cy="274320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27550" y="266700"/>
                <a:ext cx="1316990" cy="4013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填写</a:t>
                </a:r>
                <a:endPara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3885" y="445"/>
              <a:ext cx="29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 Box 3" descr="TextBox 82"/>
          <p:cNvSpPr txBox="1"/>
          <p:nvPr/>
        </p:nvSpPr>
        <p:spPr bwMode="auto">
          <a:xfrm>
            <a:off x="338455" y="1894205"/>
            <a:ext cx="3872865" cy="392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点击人员配置，弹出配置框，包含中心内的所有组织（部和组）</a:t>
            </a:r>
            <a:endParaRPr lang="zh-CN" altLang="en-US" sz="1400" dirty="0">
              <a:solidFill>
                <a:srgbClr val="C00000"/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中心的填报是接口人，后端已配置好（不可删除），如企管是孙亮亮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点击小组或部门后面的加号，可添加填报人（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个组织只能选择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位填报人，但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个人可以担任多个组织的填报人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配置好的工时填报人，会展示【工时填报界面】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320" y="1830705"/>
            <a:ext cx="7778115" cy="29749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3070" y="1576705"/>
            <a:ext cx="7620635" cy="435102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2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工时填写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5131435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3.2.1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员工篇（员工关注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3" descr="TextBox 82"/>
          <p:cNvSpPr txBox="1"/>
          <p:nvPr/>
        </p:nvSpPr>
        <p:spPr bwMode="auto">
          <a:xfrm>
            <a:off x="338455" y="1894205"/>
            <a:ext cx="373888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进入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个人工时填报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选择填写周期（默认当周）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选择编辑或修改工时，按照实际工时占比填写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 提交后会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触发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charset="-122"/>
                <a:sym typeface="+mn-ea"/>
              </a:rPr>
              <a:t>工时审核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，被驳回的工作，需修改后重新提交审核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PS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：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、所有工作项目占比总和为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100%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、工时填报频率为每周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①工时占比单位</a:t>
            </a:r>
            <a:r>
              <a:rPr lang="zh-CN" altLang="en-US" sz="1400" dirty="0" smtClean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默认</a:t>
            </a:r>
            <a:r>
              <a:rPr lang="en-US" altLang="zh-CN" sz="1400" dirty="0" smtClean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5%</a:t>
            </a:r>
            <a:r>
              <a:rPr lang="zh-CN" altLang="en-US" sz="1400" dirty="0" smtClean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，如果需要填写的更细致，可切换为</a:t>
            </a:r>
            <a:r>
              <a:rPr lang="en-US" altLang="zh-CN" sz="1400" dirty="0" smtClean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1%</a:t>
            </a:r>
            <a:r>
              <a:rPr lang="zh-CN" altLang="en-US" sz="1400" dirty="0" smtClean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的填写单位</a:t>
            </a:r>
            <a:endParaRPr lang="zh-CN" altLang="en-US" sz="1400" dirty="0">
              <a:solidFill>
                <a:srgbClr val="C00000"/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</a:rPr>
              <a:t>①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charset="-122"/>
              </a:rPr>
              <a:t>项目类工作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可能包含系统和非系统的工作，可将工作展开，逐个进行填报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0235" y="4331970"/>
            <a:ext cx="106934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89575" y="399478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35955" y="304800"/>
            <a:ext cx="3640455" cy="401320"/>
            <a:chOff x="3471" y="420"/>
            <a:chExt cx="5733" cy="632"/>
          </a:xfrm>
        </p:grpSpPr>
        <p:sp>
          <p:nvSpPr>
            <p:cNvPr id="5" name="矩形 4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填写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右箭头 5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130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125710" y="2640330"/>
            <a:ext cx="708025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1890" y="1463040"/>
            <a:ext cx="8194675" cy="39185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6" name="bg.jpg" descr="bg.jpg"/>
          <p:cNvPicPr>
            <a:picLocks noChangeAspect="1"/>
          </p:cNvPicPr>
          <p:nvPr/>
        </p:nvPicPr>
        <p:blipFill>
          <a:blip r:embed="rId2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1.1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帮管理者填写（非必填）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5612765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3.2.2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员工篇（项管关注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3" descr="TextBox 82"/>
          <p:cNvSpPr txBox="1"/>
          <p:nvPr/>
        </p:nvSpPr>
        <p:spPr bwMode="auto">
          <a:xfrm>
            <a:off x="338455" y="1894205"/>
            <a:ext cx="2865120" cy="133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①若员工有被管理者授权，可进入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申报人页面选择相应的管理者，协助管理者填写工时。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69280" y="149352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31895" y="1546860"/>
            <a:ext cx="1848485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168265" y="304800"/>
            <a:ext cx="3640455" cy="401320"/>
            <a:chOff x="3471" y="420"/>
            <a:chExt cx="5733" cy="632"/>
          </a:xfrm>
        </p:grpSpPr>
        <p:sp>
          <p:nvSpPr>
            <p:cNvPr id="5" name="矩形 4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填写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右箭头 5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130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创建工作（非必填）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6685" y="269875"/>
            <a:ext cx="3630930" cy="436245"/>
            <a:chOff x="3372" y="425"/>
            <a:chExt cx="5718" cy="687"/>
          </a:xfrm>
        </p:grpSpPr>
        <p:sp>
          <p:nvSpPr>
            <p:cNvPr id="17" name="矩形 16"/>
            <p:cNvSpPr/>
            <p:nvPr/>
          </p:nvSpPr>
          <p:spPr>
            <a:xfrm>
              <a:off x="7016" y="48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72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填写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Text Box 3" descr="TextBox 82"/>
          <p:cNvSpPr txBox="1"/>
          <p:nvPr/>
        </p:nvSpPr>
        <p:spPr bwMode="auto">
          <a:xfrm>
            <a:off x="471805" y="880745"/>
            <a:ext cx="3738880" cy="876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TIPS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：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通常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PMO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会帮助员工创建完所有的项目工作，如果员工需要额外添加一些日常工作，可通过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“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添加其他事项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日入口自主创建。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① 事项名称：如，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XX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日常运营工作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②事项时间：按实际情况填写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③工时审核人：通常是组织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PMO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④项目成员：可以是自己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其他协作同事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⑤受益部门：通常是自己所在组织，如，企业管理平台研发中心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5072380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3.2.3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员工篇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（员工关注）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15" y="1230630"/>
            <a:ext cx="5590540" cy="507619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7" name="文本框 6"/>
          <p:cNvSpPr txBox="1"/>
          <p:nvPr/>
        </p:nvSpPr>
        <p:spPr>
          <a:xfrm>
            <a:off x="6749415" y="1844040"/>
            <a:ext cx="297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1640" y="275082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83705" y="3679825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71640" y="468630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57035" y="522859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加入事项（非必填）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6685" y="269875"/>
            <a:ext cx="3630930" cy="436245"/>
            <a:chOff x="3372" y="425"/>
            <a:chExt cx="5718" cy="687"/>
          </a:xfrm>
        </p:grpSpPr>
        <p:sp>
          <p:nvSpPr>
            <p:cNvPr id="17" name="矩形 16"/>
            <p:cNvSpPr/>
            <p:nvPr/>
          </p:nvSpPr>
          <p:spPr>
            <a:xfrm>
              <a:off x="7016" y="48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72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填写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FENGSHENG"/>
          <p:cNvSpPr/>
          <p:nvPr/>
        </p:nvSpPr>
        <p:spPr>
          <a:xfrm>
            <a:off x="441960" y="144145"/>
            <a:ext cx="5273675" cy="5619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3.2.3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员工篇（员工关注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20" y="1543050"/>
            <a:ext cx="8440420" cy="434403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6" name="文本框 5"/>
          <p:cNvSpPr txBox="1"/>
          <p:nvPr/>
        </p:nvSpPr>
        <p:spPr>
          <a:xfrm>
            <a:off x="4090670" y="2280285"/>
            <a:ext cx="906145" cy="90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29505" y="2121535"/>
            <a:ext cx="297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13" name="Text Box 3" descr="TextBox 82"/>
          <p:cNvSpPr txBox="1"/>
          <p:nvPr/>
        </p:nvSpPr>
        <p:spPr bwMode="auto">
          <a:xfrm>
            <a:off x="338455" y="1894205"/>
            <a:ext cx="286512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①如果项目经理没有将你拉入到相关工作中，可以搜索具体事项，主动添加参与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②单击事项名称可展示该事项详情， 以帮助用户确认是否加入该事项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③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勾选确认相应的事项名称，点击添加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即可按照周维度正常填报在此项目内的工时填报情况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2555875"/>
            <a:ext cx="4401185" cy="390271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5" name="文本框 14"/>
          <p:cNvSpPr txBox="1"/>
          <p:nvPr/>
        </p:nvSpPr>
        <p:spPr>
          <a:xfrm>
            <a:off x="7616190" y="2850515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21780" y="3258185"/>
            <a:ext cx="1848485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44760" y="5549900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③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退出项目工作（非必填）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26685" y="269875"/>
            <a:ext cx="3630930" cy="436245"/>
            <a:chOff x="3372" y="425"/>
            <a:chExt cx="5718" cy="687"/>
          </a:xfrm>
        </p:grpSpPr>
        <p:sp>
          <p:nvSpPr>
            <p:cNvPr id="17" name="矩形 16"/>
            <p:cNvSpPr/>
            <p:nvPr/>
          </p:nvSpPr>
          <p:spPr>
            <a:xfrm>
              <a:off x="7016" y="48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创建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72" y="425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填写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FENGSHENG"/>
          <p:cNvSpPr/>
          <p:nvPr/>
        </p:nvSpPr>
        <p:spPr>
          <a:xfrm>
            <a:off x="441960" y="386715"/>
            <a:ext cx="5686425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3.2.3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员工篇（员工关注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3" descr="TextBox 82"/>
          <p:cNvSpPr txBox="1"/>
          <p:nvPr/>
        </p:nvSpPr>
        <p:spPr bwMode="auto">
          <a:xfrm>
            <a:off x="338455" y="1894205"/>
            <a:ext cx="2865120" cy="262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</a:t>
            </a:r>
            <a:r>
              <a:rPr lang="zh-CN" altLang="en-US" sz="1400" dirty="0">
                <a:solidFill>
                  <a:srgbClr val="C00000"/>
                </a:solidFill>
                <a:latin typeface="Calibri" panose="020F0502020204030204" charset="0"/>
                <a:sym typeface="+mn-ea"/>
              </a:rPr>
              <a:t>实际工作有变动，或误操作加入某个项目工作时，工时填写人可主动退出该项目</a:t>
            </a:r>
            <a:endParaRPr lang="zh-CN" altLang="en-US" sz="1400" dirty="0">
              <a:solidFill>
                <a:srgbClr val="C00000"/>
              </a:solidFill>
              <a:latin typeface="Calibri" panose="020F0502020204030204" charset="0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微软雅黑" panose="020B0503020204020204" charset="-122"/>
                <a:sym typeface="+mn-ea"/>
              </a:rPr>
              <a:t>②点击需要退出的项目，再点击【退出项目工作】即可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00640" y="5454015"/>
            <a:ext cx="386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55" y="1475740"/>
            <a:ext cx="7759065" cy="450977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7" name="文本框 6"/>
          <p:cNvSpPr txBox="1"/>
          <p:nvPr/>
        </p:nvSpPr>
        <p:spPr>
          <a:xfrm>
            <a:off x="7771130" y="2098675"/>
            <a:ext cx="106934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57345" y="4474845"/>
            <a:ext cx="106934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413385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查看下属工时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5763260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3.3.1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管理者篇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（项管关注）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3" descr="TextBox 82"/>
          <p:cNvSpPr txBox="1"/>
          <p:nvPr/>
        </p:nvSpPr>
        <p:spPr bwMode="auto">
          <a:xfrm>
            <a:off x="338455" y="1894205"/>
            <a:ext cx="3738880" cy="413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管理者进入下属工时报告模块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即可看到下属填写的工时数据以及状态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若有不合理的工时填报情况，管理者可联系下属进行修改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若有需要，可右上角选择导出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PS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：管理者仅有查看权限，若不是工时审核人，无确认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驳回权限。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目前仅支持查看直接下属的工时报告，若用户有需求，后续可迭代优化展示所有下属数据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15" y="1830705"/>
            <a:ext cx="7728585" cy="351472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8" name="组合 7"/>
          <p:cNvGrpSpPr/>
          <p:nvPr/>
        </p:nvGrpSpPr>
        <p:grpSpPr>
          <a:xfrm>
            <a:off x="6205220" y="304800"/>
            <a:ext cx="3640455" cy="401320"/>
            <a:chOff x="3471" y="420"/>
            <a:chExt cx="5733" cy="632"/>
          </a:xfrm>
        </p:grpSpPr>
        <p:sp>
          <p:nvSpPr>
            <p:cNvPr id="4" name="矩形 3"/>
            <p:cNvSpPr/>
            <p:nvPr/>
          </p:nvSpPr>
          <p:spPr>
            <a:xfrm>
              <a:off x="3471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查看下属工时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右箭头 4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130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授权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293370" y="959486"/>
            <a:ext cx="3194050" cy="87122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授权助理填写（非必填）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386715"/>
            <a:ext cx="5485765" cy="3194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3.3.2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管理者篇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（项管关注）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3" descr="TextBox 82"/>
          <p:cNvSpPr txBox="1"/>
          <p:nvPr/>
        </p:nvSpPr>
        <p:spPr bwMode="auto">
          <a:xfrm>
            <a:off x="338455" y="2267585"/>
            <a:ext cx="2865120" cy="262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59" tIns="22859" rIns="22859" bIns="22859">
            <a:spAutoFit/>
          </a:bodyPr>
          <a:lstStyle>
            <a:lvl1pPr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①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管理者可将自己的工时填报授权给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助理或团队成员；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•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sym typeface="+mn-ea"/>
              </a:rPr>
              <a:t>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sym typeface="+mn-ea"/>
              </a:rPr>
              <a:t>被授权者进入个人工时填报页面，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</a:rPr>
              <a:t>申报人页面可选择授权人，帮助授权人填写工时。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40" y="2052320"/>
            <a:ext cx="8637905" cy="313436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5" name="文本框 4"/>
          <p:cNvSpPr txBox="1"/>
          <p:nvPr/>
        </p:nvSpPr>
        <p:spPr>
          <a:xfrm>
            <a:off x="11287125" y="2297430"/>
            <a:ext cx="640080" cy="368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764520" y="2324100"/>
            <a:ext cx="38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Calibri" panose="020F0502020204030204" charset="0"/>
                <a:ea typeface="微软雅黑" panose="020B0503020204020204" charset="-122"/>
              </a:rPr>
              <a:t>①</a:t>
            </a:r>
            <a:endParaRPr lang="zh-CN" altLang="en-US" sz="1600">
              <a:solidFill>
                <a:srgbClr val="C00000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57240" y="304800"/>
            <a:ext cx="3609340" cy="401320"/>
            <a:chOff x="3520" y="420"/>
            <a:chExt cx="5684" cy="632"/>
          </a:xfrm>
        </p:grpSpPr>
        <p:sp>
          <p:nvSpPr>
            <p:cNvPr id="6" name="矩形 5"/>
            <p:cNvSpPr/>
            <p:nvPr/>
          </p:nvSpPr>
          <p:spPr>
            <a:xfrm>
              <a:off x="7130" y="420"/>
              <a:ext cx="2074" cy="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授权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>
              <a:off x="5987" y="520"/>
              <a:ext cx="702" cy="43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520" y="420"/>
              <a:ext cx="2074" cy="6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查看下属工时</a:t>
              </a:r>
              <a:endParaRPr kumimoji="1" lang="zh-CN" altLang="en-US"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g.jpg" descr="bg.jpg"/>
          <p:cNvPicPr>
            <a:picLocks noChangeAspect="1"/>
          </p:cNvPicPr>
          <p:nvPr/>
        </p:nvPicPr>
        <p:blipFill>
          <a:blip r:embed="rId1"/>
          <a:srcRect t="96891"/>
          <a:stretch>
            <a:fillRect/>
          </a:stretch>
        </p:blipFill>
        <p:spPr>
          <a:xfrm>
            <a:off x="8" y="6644805"/>
            <a:ext cx="12192001" cy="213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填入标题"/>
          <p:cNvSpPr txBox="1"/>
          <p:nvPr/>
        </p:nvSpPr>
        <p:spPr>
          <a:xfrm>
            <a:off x="293370" y="1113474"/>
            <a:ext cx="3194050" cy="563245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FENGSHENG"/>
          <p:cNvSpPr/>
          <p:nvPr/>
        </p:nvSpPr>
        <p:spPr>
          <a:xfrm>
            <a:off x="441960" y="144145"/>
            <a:ext cx="9088120" cy="5619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/>
          <a:lstStyle>
            <a:lvl1pPr defTabSz="825500">
              <a:defRPr sz="2700" cap="all" spc="323">
                <a:solidFill>
                  <a:srgbClr val="14141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、丰景台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工具（项管关注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"/>
          <p:cNvSpPr/>
          <p:nvPr/>
        </p:nvSpPr>
        <p:spPr>
          <a:xfrm>
            <a:off x="442119" y="819944"/>
            <a:ext cx="508001" cy="19051"/>
          </a:xfrm>
          <a:prstGeom prst="rect">
            <a:avLst/>
          </a:prstGeom>
          <a:solidFill>
            <a:srgbClr val="141417">
              <a:alpha val="13491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>
              <a:defRPr sz="3000" b="0">
                <a:solidFill>
                  <a:srgbClr val="1C1B22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5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38" y="2178547"/>
            <a:ext cx="7477224" cy="1750624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3" name="填入标题"/>
          <p:cNvSpPr txBox="1"/>
          <p:nvPr/>
        </p:nvSpPr>
        <p:spPr>
          <a:xfrm>
            <a:off x="883341" y="652360"/>
            <a:ext cx="11733383" cy="130175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看板：各中心填报及审核情况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支持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PMO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、工时接口人查看各个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组织已填报、未填报人数及填报率，已审核、未审核人数及审核率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填入标题"/>
          <p:cNvSpPr txBox="1"/>
          <p:nvPr/>
        </p:nvSpPr>
        <p:spPr>
          <a:xfrm>
            <a:off x="883341" y="3929817"/>
            <a:ext cx="10425333" cy="2594610"/>
          </a:xfrm>
          <a:prstGeom prst="rect">
            <a:avLst/>
          </a:prstGeom>
          <a:ln w="12700">
            <a:miter lim="400000"/>
          </a:ln>
        </p:spPr>
        <p:txBody>
          <a:bodyPr wrap="square" lIns="35718" tIns="35718" rIns="35718" bIns="35718" anchor="ctr">
            <a:spAutoFit/>
          </a:bodyPr>
          <a:lstStyle>
            <a:lvl1pPr algn="l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lang="zh-CN" altLang="en-US" sz="1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全量报表：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支持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PMO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、工时接口人查看各个组织人员工时详细数据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包含字段：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员工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工号、姓名、研发中心、所在部门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组、科技项目编码、科技项目名称、集团编码、集团项目名称、系统编码、系统名称、受益部门（项目优先维度）、工作内容、工作类型、工时、工时占比、审核结果、审核不通过的原因、工时接口人（一个中心一个）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PMO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（一个中心一个）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82035" y="2107565"/>
            <a:ext cx="5027930" cy="2643505"/>
            <a:chOff x="6160" y="2903"/>
            <a:chExt cx="7918" cy="4163"/>
          </a:xfrm>
        </p:grpSpPr>
        <p:sp>
          <p:nvSpPr>
            <p:cNvPr id="4" name="TextBox 52"/>
            <p:cNvSpPr txBox="1"/>
            <p:nvPr/>
          </p:nvSpPr>
          <p:spPr>
            <a:xfrm>
              <a:off x="6160" y="2903"/>
              <a:ext cx="791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914400"/>
              <a:r>
                <a:rPr lang="en-US" altLang="zh-CN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、工时平台升级背景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29" y="4499"/>
              <a:ext cx="7181" cy="25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①原工时系统痛点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②科技工时平台升级规划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③工时平台功能升级</a:t>
              </a:r>
              <a:endParaRPr lang="en-US" altLang="zh-CN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"/>
          <p:cNvSpPr txBox="1"/>
          <p:nvPr/>
        </p:nvSpPr>
        <p:spPr>
          <a:xfrm>
            <a:off x="543560" y="265430"/>
            <a:ext cx="11642090" cy="43180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lvl="0" indent="0" algn="l" defTabSz="542925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常见问题解答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8945" y="697230"/>
            <a:ext cx="11469370" cy="562229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clip" horzOverflow="clip" wrap="square" rtlCol="0" anchor="t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1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、业务预测相关项目编码：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KJ2022501474 业务预测-中转管理处（中转环节、satis系统对接相关工作挂靠）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KJ2022501475 业务预测-航空规划（航空流向预测环节相关工作挂靠）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KJ2021501810 业务预测-指挥调度中心（OE相关对接O线工作、高峰拆解）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KJ2021501807 业务预测-终端管理处（网点AOI预测环节、智域系统对接相关工作挂靠）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、系统编码挂靠：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研发类工作挂靠系统编码BFMS；非研发类（项目、产品、运营）工作挂靠非系统工作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、【工时不规范场景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1、工作内容与挂靠项目没有关系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不同项目编码交付处室不同，提前和环节负责人或者项管（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01416347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王晓惠）确认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2、工作内容简单一句话，无法判断具体项目工作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工作内容描述需清楚概述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3、开会、工作交接体现在工作内容中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只需重点体现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项目相关工作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4、连续两三周工作内容写的都一样，项目工作没有进展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工时填写不要敷衍，业务会每个月核对账单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5、工时只填写了占比，缺失工作内容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----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工时内容为必填项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"/>
          <p:cNvSpPr txBox="1"/>
          <p:nvPr/>
        </p:nvSpPr>
        <p:spPr>
          <a:xfrm>
            <a:off x="543560" y="265430"/>
            <a:ext cx="11642090" cy="43180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lvl="0" indent="0" algn="l" defTabSz="542925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1.1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、背景：工时痛点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3560" y="2348865"/>
            <a:ext cx="5317490" cy="216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clip" horzOverflow="clip" wrap="square" rtlCol="0" anchor="t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业务规则问题：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20000"/>
              </a:lnSpc>
              <a:spcAft>
                <a:spcPts val="120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、月度填报，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时效性和精确度差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，难以满足对外交付这类高精度、高时效要求的项目；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20000"/>
              </a:lnSpc>
              <a:spcAft>
                <a:spcPts val="120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、由中心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部接口人统一填报，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未到个人，跟实际工作可能存在偏差，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导致工时数据不准确。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5700" y="2348865"/>
            <a:ext cx="5400000" cy="21600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Overflow="clip" horzOverflow="clip" wrap="square" rtlCol="0" anchor="t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系统问题：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25000"/>
              </a:lnSpc>
              <a:spcAft>
                <a:spcPts val="120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体验较差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，填报及催办提醒未线上化，工时仅支持一次修改等；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25000"/>
              </a:lnSpc>
              <a:spcAft>
                <a:spcPts val="1200"/>
              </a:spcAft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闭环不足，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PMO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无法看到整体工时修改后的结果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"/>
          <p:cNvSpPr txBox="1"/>
          <p:nvPr/>
        </p:nvSpPr>
        <p:spPr>
          <a:xfrm>
            <a:off x="543560" y="265430"/>
            <a:ext cx="11642090" cy="43180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lvl="0" indent="0" algn="l" defTabSz="542925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、背景：科技经营例会探讨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科技工时平台升级规划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en-US" altLang="zh-CN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6130" y="3342640"/>
            <a:ext cx="1061910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</a:t>
            </a: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个变化点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、科技工时平台升级到丰声微服务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、变化点：填报</a:t>
            </a:r>
            <a:r>
              <a:rPr lang="zh-CN" altLang="en-US" sz="2000" b="1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方式</a:t>
            </a:r>
            <a:r>
              <a:rPr lang="en-US" altLang="zh-CN" sz="2000" b="1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000" b="1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周</a:t>
            </a:r>
            <a:r>
              <a:rPr lang="zh-CN" alt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度</a:t>
            </a:r>
            <a:endParaRPr lang="zh-CN" altLang="en-US" sz="20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、所有人都可以填报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目的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）时效：</a:t>
            </a:r>
            <a:r>
              <a:rPr lang="zh-CN" altLang="en-US" sz="2000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由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月度填报变更为周度填报，提高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时效性和精确度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，满足对外交付这类高精度、高时效要求的项目；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b="1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提升用户体验：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填报时可以查看实际工时数，支持不同角色以不同维度查看工时，线上化提醒及导出功能；</a:t>
            </a:r>
            <a:endParaRPr lang="en-US" sz="200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endParaRPr lang="en-US" altLang="zh-CN" sz="20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1006475"/>
            <a:ext cx="9474835" cy="225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3855" y="1156335"/>
            <a:ext cx="11464290" cy="5249545"/>
            <a:chOff x="573" y="1467"/>
            <a:chExt cx="18054" cy="8267"/>
          </a:xfrm>
        </p:grpSpPr>
        <p:sp>
          <p:nvSpPr>
            <p:cNvPr id="164" name="圆角矩形 163"/>
            <p:cNvSpPr/>
            <p:nvPr/>
          </p:nvSpPr>
          <p:spPr>
            <a:xfrm>
              <a:off x="1747" y="1763"/>
              <a:ext cx="5499" cy="663"/>
            </a:xfrm>
            <a:prstGeom prst="roundRect">
              <a:avLst>
                <a:gd name="adj" fmla="val 1130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883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个人工时填报</a:t>
              </a:r>
              <a:r>
                <a:rPr lang="zh-CN" altLang="en-US" sz="1335" i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（个人</a:t>
              </a:r>
              <a:r>
                <a:rPr lang="en-US" altLang="zh-CN" sz="1335" i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or</a:t>
              </a:r>
              <a:r>
                <a:rPr lang="zh-CN" altLang="en-US" sz="1335" i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接口人填写）</a:t>
              </a:r>
              <a:endParaRPr kumimoji="0" lang="en-US" altLang="zh-CN" sz="1335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78" y="2914"/>
              <a:ext cx="18048" cy="3176"/>
              <a:chOff x="578" y="2533"/>
              <a:chExt cx="18048" cy="317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78" y="2533"/>
                <a:ext cx="921" cy="317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Arial" panose="020B0604020202020204" pitchFamily="34" charset="0"/>
                  </a:rPr>
                  <a:t>平台界面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endParaRPr>
              </a:p>
            </p:txBody>
          </p:sp>
          <p:pic>
            <p:nvPicPr>
              <p:cNvPr id="22" name="图片 21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747" y="2533"/>
                <a:ext cx="5499" cy="3175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23" name="图片 22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28" y="2533"/>
                <a:ext cx="5499" cy="3175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24" name="图片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8" y="2533"/>
                <a:ext cx="5499" cy="3175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sp>
          <p:nvSpPr>
            <p:cNvPr id="30" name="矩形 29"/>
            <p:cNvSpPr/>
            <p:nvPr/>
          </p:nvSpPr>
          <p:spPr>
            <a:xfrm>
              <a:off x="581" y="1777"/>
              <a:ext cx="873" cy="6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模块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438" y="1763"/>
              <a:ext cx="5499" cy="663"/>
            </a:xfrm>
            <a:prstGeom prst="roundRect">
              <a:avLst>
                <a:gd name="adj" fmla="val 1130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883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项目工时管理</a:t>
              </a:r>
              <a:r>
                <a:rPr lang="zh-CN" altLang="en-US" sz="1335" i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（项目经理</a:t>
              </a:r>
              <a:r>
                <a:rPr lang="en-US" altLang="zh-CN" sz="1335" i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+PMO+</a:t>
              </a:r>
              <a:r>
                <a:rPr lang="zh-CN" altLang="en-US" sz="1335" i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授权审批）</a:t>
              </a:r>
              <a:endParaRPr kumimoji="0" lang="en-US" altLang="zh-CN" sz="1335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3128" y="1763"/>
              <a:ext cx="5499" cy="663"/>
            </a:xfrm>
            <a:prstGeom prst="roundRect">
              <a:avLst>
                <a:gd name="adj" fmla="val 1130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883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下属工时查看</a:t>
              </a:r>
              <a:r>
                <a:rPr lang="zh-CN" altLang="en-US" sz="1335" i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（管理者查看）</a:t>
              </a:r>
              <a:endParaRPr kumimoji="0" lang="en-US" altLang="zh-CN" sz="1335" i="1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73" y="6546"/>
              <a:ext cx="18052" cy="3188"/>
              <a:chOff x="574" y="5868"/>
              <a:chExt cx="18052" cy="3188"/>
            </a:xfrm>
          </p:grpSpPr>
          <p:grpSp>
            <p:nvGrpSpPr>
              <p:cNvPr id="8197" name="组合 7"/>
              <p:cNvGrpSpPr/>
              <p:nvPr/>
            </p:nvGrpSpPr>
            <p:grpSpPr>
              <a:xfrm rot="0">
                <a:off x="574" y="5868"/>
                <a:ext cx="921" cy="3188"/>
                <a:chOff x="349" y="2396"/>
                <a:chExt cx="18322" cy="913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349" y="2396"/>
                  <a:ext cx="18322" cy="91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99" name="TextBox 20"/>
                <p:cNvSpPr txBox="1"/>
                <p:nvPr/>
              </p:nvSpPr>
              <p:spPr>
                <a:xfrm>
                  <a:off x="4832" y="2593"/>
                  <a:ext cx="9248" cy="48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algn="ctr"/>
                  <a:r>
                    <a:rPr lang="zh-CN" altLang="en-US" sz="16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宋体" panose="02010600030101010101" pitchFamily="2" charset="-122"/>
                    </a:rPr>
                    <a:t>核心功能</a:t>
                  </a:r>
                  <a:endParaRPr lang="zh-CN" altLang="en-US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1748" y="5900"/>
                <a:ext cx="16878" cy="3155"/>
              </a:xfrm>
              <a:prstGeom prst="rect">
                <a:avLst/>
              </a:prstGeom>
              <a:noFill/>
              <a:ln w="6350">
                <a:solidFill>
                  <a:srgbClr val="C0000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C0000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None/>
                  <a:defRPr/>
                </a:pPr>
                <a:endParaRPr kumimoji="0" lang="zh-CN" altLang="en-US" sz="1865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15" name="矩形 159"/>
              <p:cNvSpPr/>
              <p:nvPr/>
            </p:nvSpPr>
            <p:spPr>
              <a:xfrm>
                <a:off x="7960" y="6065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按周期审核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16" name="矩形 160"/>
              <p:cNvSpPr/>
              <p:nvPr/>
            </p:nvSpPr>
            <p:spPr>
              <a:xfrm>
                <a:off x="10263" y="6659"/>
                <a:ext cx="2000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查看历史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17" name="矩形 161"/>
              <p:cNvSpPr/>
              <p:nvPr/>
            </p:nvSpPr>
            <p:spPr>
              <a:xfrm>
                <a:off x="10263" y="7845"/>
                <a:ext cx="2000" cy="453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驳回理由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8220" name="矩形 165"/>
              <p:cNvSpPr/>
              <p:nvPr/>
            </p:nvSpPr>
            <p:spPr>
              <a:xfrm>
                <a:off x="4741" y="6659"/>
                <a:ext cx="2187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查看历史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21" name="矩形 166"/>
              <p:cNvSpPr/>
              <p:nvPr/>
            </p:nvSpPr>
            <p:spPr>
              <a:xfrm>
                <a:off x="4741" y="7249"/>
                <a:ext cx="2187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altLang="zh-CN" sz="1200" dirty="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匹配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系统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/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项目</a:t>
                </a:r>
                <a:endParaRPr lang="zh-CN" altLang="zh-CN" sz="1200" dirty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22" name="矩形 167"/>
              <p:cNvSpPr/>
              <p:nvPr/>
            </p:nvSpPr>
            <p:spPr>
              <a:xfrm>
                <a:off x="2184" y="6040"/>
                <a:ext cx="2187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添加项目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23" name="矩形 168"/>
              <p:cNvSpPr/>
              <p:nvPr/>
            </p:nvSpPr>
            <p:spPr>
              <a:xfrm>
                <a:off x="2186" y="7247"/>
                <a:ext cx="2186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授权管理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24" name="矩形 169"/>
              <p:cNvSpPr/>
              <p:nvPr/>
            </p:nvSpPr>
            <p:spPr>
              <a:xfrm>
                <a:off x="2187" y="7845"/>
                <a:ext cx="2186" cy="453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匹配产品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8232" name="矩形 177"/>
              <p:cNvSpPr/>
              <p:nvPr/>
            </p:nvSpPr>
            <p:spPr>
              <a:xfrm>
                <a:off x="4741" y="6040"/>
                <a:ext cx="2187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填写</a:t>
                </a:r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工时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33" name="矩形 179"/>
              <p:cNvSpPr/>
              <p:nvPr/>
            </p:nvSpPr>
            <p:spPr>
              <a:xfrm>
                <a:off x="2188" y="6659"/>
                <a:ext cx="2186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按周期提报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40" name="矩形 186"/>
              <p:cNvSpPr/>
              <p:nvPr/>
            </p:nvSpPr>
            <p:spPr>
              <a:xfrm>
                <a:off x="4741" y="7845"/>
                <a:ext cx="2187" cy="453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填写提醒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8242" name="矩形 189"/>
              <p:cNvSpPr/>
              <p:nvPr/>
            </p:nvSpPr>
            <p:spPr>
              <a:xfrm>
                <a:off x="7960" y="7252"/>
                <a:ext cx="2000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导出功能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8243" name="矩形 190"/>
              <p:cNvSpPr/>
              <p:nvPr/>
            </p:nvSpPr>
            <p:spPr>
              <a:xfrm>
                <a:off x="7960" y="7845"/>
                <a:ext cx="2000" cy="453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lIns="91440" rIns="91440"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审批提醒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34" name="矩形 169"/>
              <p:cNvSpPr/>
              <p:nvPr/>
            </p:nvSpPr>
            <p:spPr>
              <a:xfrm>
                <a:off x="2189" y="8453"/>
                <a:ext cx="2186" cy="453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匹配考勤（加班）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5" name="矩形 189"/>
              <p:cNvSpPr/>
              <p:nvPr/>
            </p:nvSpPr>
            <p:spPr>
              <a:xfrm>
                <a:off x="10263" y="7252"/>
                <a:ext cx="2000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单项驳回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2" name="矩形 159"/>
              <p:cNvSpPr/>
              <p:nvPr/>
            </p:nvSpPr>
            <p:spPr>
              <a:xfrm>
                <a:off x="13571" y="6058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按周期查看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38" name="矩形 160"/>
              <p:cNvSpPr/>
              <p:nvPr/>
            </p:nvSpPr>
            <p:spPr>
              <a:xfrm>
                <a:off x="13571" y="7266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宋体" panose="02010600030101010101" pitchFamily="2" charset="-122"/>
                  </a:rPr>
                  <a:t>导出功能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42" name="矩形 189"/>
              <p:cNvSpPr/>
              <p:nvPr/>
            </p:nvSpPr>
            <p:spPr>
              <a:xfrm>
                <a:off x="15831" y="6035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组织工时统计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43" name="矩形 190"/>
              <p:cNvSpPr/>
              <p:nvPr/>
            </p:nvSpPr>
            <p:spPr>
              <a:xfrm>
                <a:off x="15831" y="7276"/>
                <a:ext cx="2000" cy="454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lIns="91440" rIns="91440"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多维度筛选查看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44" name="矩形 189"/>
              <p:cNvSpPr/>
              <p:nvPr/>
            </p:nvSpPr>
            <p:spPr>
              <a:xfrm>
                <a:off x="15831" y="6659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查看历史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46" name="矩形 186"/>
              <p:cNvSpPr/>
              <p:nvPr/>
            </p:nvSpPr>
            <p:spPr>
              <a:xfrm>
                <a:off x="4741" y="8457"/>
                <a:ext cx="2187" cy="453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FBFBF"/>
                    </a:solidFill>
                  </a14:hiddenFill>
                </a:ext>
              </a:extLst>
            </p:spPr>
            <p:txBody>
              <a:bodyPr anchor="ctr" anchorCtr="0">
                <a:noAutofit/>
              </a:bodyPr>
              <a:lstStyle/>
              <a:p>
                <a:pPr lvl="0" algn="ctr" defTabSz="1089025">
                  <a:buClrTx/>
                  <a:buSzTx/>
                  <a:buFontTx/>
                </a:pPr>
                <a:r>
                  <a:rPr lang="zh-CN" altLang="en-US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  <a:sym typeface="+mn-ea"/>
                  </a:rPr>
                  <a:t>模板导入</a:t>
                </a:r>
                <a:endParaRPr lang="zh-CN" altLang="en-US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47" name="矩形 189"/>
              <p:cNvSpPr/>
              <p:nvPr/>
            </p:nvSpPr>
            <p:spPr>
              <a:xfrm>
                <a:off x="10263" y="6065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项目工时统计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48" name="矩形 189"/>
              <p:cNvSpPr/>
              <p:nvPr/>
            </p:nvSpPr>
            <p:spPr>
              <a:xfrm>
                <a:off x="13571" y="6659"/>
                <a:ext cx="2000" cy="454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个人工时展示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  <p:sp>
            <p:nvSpPr>
              <p:cNvPr id="55" name="矩形 189"/>
              <p:cNvSpPr/>
              <p:nvPr/>
            </p:nvSpPr>
            <p:spPr>
              <a:xfrm>
                <a:off x="7960" y="6659"/>
                <a:ext cx="2000" cy="453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/>
              <a:p>
                <a:pPr algn="ctr" defTabSz="1089025"/>
                <a:r>
                  <a:rPr lang="zh-CN" sz="1200">
                    <a:solidFill>
                      <a:srgbClr val="000000"/>
                    </a:solidFill>
                    <a:latin typeface="Verdana" panose="020B0604030504040204"/>
                    <a:ea typeface="微软雅黑" panose="020B0503020204020204" charset="-122"/>
                  </a:rPr>
                  <a:t>成员工时展示</a:t>
                </a:r>
                <a:endPara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endParaRPr>
              </a:p>
            </p:txBody>
          </p:sp>
        </p:grpSp>
        <p:sp>
          <p:nvSpPr>
            <p:cNvPr id="5" name="五角星 4"/>
            <p:cNvSpPr/>
            <p:nvPr/>
          </p:nvSpPr>
          <p:spPr>
            <a:xfrm>
              <a:off x="12561" y="1467"/>
              <a:ext cx="567" cy="567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1"/>
          <p:cNvSpPr txBox="1"/>
          <p:nvPr/>
        </p:nvSpPr>
        <p:spPr>
          <a:xfrm>
            <a:off x="382270" y="250825"/>
            <a:ext cx="11722735" cy="43180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lvl="0" indent="0" defTabSz="542925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1.3</a:t>
            </a:r>
            <a:r>
              <a:rPr lang="zh-CN" altLang="en-US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工时</a:t>
            </a:r>
            <a:r>
              <a:rPr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</a:t>
            </a:r>
            <a:r>
              <a:rPr lang="zh-CN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功能升级</a:t>
            </a:r>
            <a:endParaRPr lang="zh-CN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0665" y="788035"/>
            <a:ext cx="1171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针对用户提出的问题，对工时系统进行了全方位的升级</a:t>
            </a:r>
            <a:endParaRPr 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E5739B9-5085-44E3-BD4B-FF83FF000B56}" type="slidenum">
              <a:rPr lang="zh-CN" altLang="en-US" smtClean="0">
                <a:solidFill>
                  <a:srgbClr val="494B4D"/>
                </a:solidFill>
              </a:rPr>
            </a:fld>
            <a:endParaRPr lang="zh-CN" altLang="en-US">
              <a:solidFill>
                <a:srgbClr val="494B4D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82035" y="2107565"/>
            <a:ext cx="5027930" cy="3181985"/>
            <a:chOff x="6160" y="2903"/>
            <a:chExt cx="7918" cy="5011"/>
          </a:xfrm>
        </p:grpSpPr>
        <p:sp>
          <p:nvSpPr>
            <p:cNvPr id="4" name="TextBox 52"/>
            <p:cNvSpPr txBox="1"/>
            <p:nvPr/>
          </p:nvSpPr>
          <p:spPr>
            <a:xfrm>
              <a:off x="6160" y="2903"/>
              <a:ext cx="791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defTabSz="914400"/>
              <a:r>
                <a:rPr lang="en-US" altLang="zh-CN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、工时填报规则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29" y="4499"/>
              <a:ext cx="7181" cy="34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①关键岗位及权限说明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②工时填报</a:t>
              </a:r>
              <a:r>
                <a:rPr lang="en-US" altLang="zh-CN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&amp;</a:t>
              </a: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工时计算周期</a:t>
              </a:r>
              <a:endParaRPr lang="zh-CN" altLang="en-US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altLang="en-US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③</a:t>
              </a:r>
              <a:r>
                <a:rPr lang="zh-CN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工时分类及填报规则</a:t>
              </a:r>
              <a:endParaRPr lang="zh-CN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  <a:p>
              <a:pPr indent="0" algn="l" defTabSz="91440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None/>
              </a:pPr>
              <a:r>
                <a:rPr lang="zh-CN" sz="2000" i="1" dirty="0" smtClean="0">
                  <a:latin typeface="Calibri" panose="020F0502020204030204" charset="0"/>
                  <a:ea typeface="微软雅黑" panose="020B0503020204020204" charset="-122"/>
                  <a:sym typeface="+mn-ea"/>
                </a:rPr>
                <a:t>④工时账单调整</a:t>
              </a:r>
              <a:endParaRPr lang="zh-CN" sz="2000" i="1" dirty="0" smtClean="0">
                <a:latin typeface="Calibri" panose="020F0502020204030204" charset="0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880" y="264795"/>
            <a:ext cx="11722735" cy="43180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lvl="0" indent="0" defTabSz="542925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2.1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、关键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角色岗位及权限说明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335645" y="1023088"/>
            <a:ext cx="3491865" cy="421005"/>
          </a:xfrm>
          <a:prstGeom prst="roundRect">
            <a:avLst>
              <a:gd name="adj" fmla="val 113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883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PMO</a:t>
            </a:r>
            <a:endParaRPr kumimoji="0" lang="en-US" altLang="zh-CN" sz="1335" i="1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8935" y="1613138"/>
            <a:ext cx="584835" cy="7843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职责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8935" y="1005205"/>
            <a:ext cx="580390" cy="4210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模块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712970" y="1023088"/>
            <a:ext cx="3491865" cy="421005"/>
          </a:xfrm>
          <a:prstGeom prst="roundRect">
            <a:avLst>
              <a:gd name="adj" fmla="val 113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8839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工时接口人</a:t>
            </a:r>
            <a:endParaRPr kumimoji="0" lang="en-US" altLang="zh-CN" sz="1335" i="1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090295" y="1013167"/>
            <a:ext cx="3491865" cy="421005"/>
          </a:xfrm>
          <a:prstGeom prst="roundRect">
            <a:avLst>
              <a:gd name="adj" fmla="val 1130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39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工时填报人</a:t>
            </a:r>
            <a:r>
              <a:rPr lang="zh-CN" altLang="en-US" sz="1335" i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（统一填报人</a:t>
            </a:r>
            <a:r>
              <a:rPr lang="en-US" altLang="zh-CN" sz="1335" i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335" i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个人）</a:t>
            </a:r>
            <a:endParaRPr lang="en-US" altLang="zh-CN" sz="1335" i="1" noProof="1">
              <a:solidFill>
                <a:prstClr val="white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68935" y="2788922"/>
            <a:ext cx="11438890" cy="3082111"/>
            <a:chOff x="385710" y="3619164"/>
            <a:chExt cx="11438890" cy="3082111"/>
          </a:xfrm>
        </p:grpSpPr>
        <p:grpSp>
          <p:nvGrpSpPr>
            <p:cNvPr id="3" name="组合 7"/>
            <p:cNvGrpSpPr/>
            <p:nvPr/>
          </p:nvGrpSpPr>
          <p:grpSpPr>
            <a:xfrm>
              <a:off x="385710" y="3619164"/>
              <a:ext cx="584835" cy="1866956"/>
              <a:chOff x="349" y="2400"/>
              <a:chExt cx="18322" cy="84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349" y="2400"/>
                <a:ext cx="18322" cy="8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5" name="TextBox 20"/>
              <p:cNvSpPr txBox="1"/>
              <p:nvPr/>
            </p:nvSpPr>
            <p:spPr>
              <a:xfrm>
                <a:off x="4886" y="2490"/>
                <a:ext cx="9248" cy="7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宋体" panose="02010600030101010101" pitchFamily="2" charset="-122"/>
                  </a:rPr>
                  <a:t>工时系统功能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107070" y="3695755"/>
              <a:ext cx="10717530" cy="1781496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charset="0"/>
                <a:buNone/>
                <a:defRPr/>
              </a:pPr>
              <a:endParaRPr kumimoji="0" lang="zh-CN" altLang="en-US" sz="1865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矩形 159"/>
            <p:cNvSpPr/>
            <p:nvPr/>
          </p:nvSpPr>
          <p:spPr>
            <a:xfrm>
              <a:off x="10099514" y="3809631"/>
              <a:ext cx="1388745" cy="28829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sz="1200" dirty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按周期审核</a:t>
              </a:r>
              <a:endPara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11" name="矩形 165"/>
            <p:cNvSpPr/>
            <p:nvPr/>
          </p:nvSpPr>
          <p:spPr>
            <a:xfrm>
              <a:off x="1417704" y="5081623"/>
              <a:ext cx="1388745" cy="28765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  <a:sym typeface="宋体" panose="02010600030101010101" pitchFamily="2" charset="-122"/>
                </a:rPr>
                <a:t>查看历史</a:t>
              </a:r>
              <a:endParaRPr lang="zh-CN" sz="120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13" name="矩形 167"/>
            <p:cNvSpPr/>
            <p:nvPr/>
          </p:nvSpPr>
          <p:spPr>
            <a:xfrm>
              <a:off x="8574244" y="3816944"/>
              <a:ext cx="1388745" cy="28829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altLang="en-US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创建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/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管理工作</a:t>
              </a:r>
              <a:endParaRPr lang="zh-CN" altLang="en-US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14" name="矩形 168"/>
            <p:cNvSpPr/>
            <p:nvPr/>
          </p:nvSpPr>
          <p:spPr>
            <a:xfrm>
              <a:off x="1428976" y="4256118"/>
              <a:ext cx="1388110" cy="28765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sz="120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授权管理</a:t>
              </a:r>
              <a:endParaRPr lang="zh-CN" sz="120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17" name="矩形 179"/>
            <p:cNvSpPr/>
            <p:nvPr/>
          </p:nvSpPr>
          <p:spPr>
            <a:xfrm>
              <a:off x="1428976" y="3832109"/>
              <a:ext cx="1388110" cy="28765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altLang="en-US" sz="1200" dirty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按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周期</a:t>
              </a:r>
              <a:r>
                <a:rPr lang="zh-CN" altLang="en-US" sz="1200" dirty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填报</a:t>
              </a:r>
              <a:endParaRPr lang="zh-CN" altLang="en-US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19" name="矩形 189"/>
            <p:cNvSpPr/>
            <p:nvPr/>
          </p:nvSpPr>
          <p:spPr>
            <a:xfrm>
              <a:off x="3053836" y="4676320"/>
              <a:ext cx="1388110" cy="28765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sz="1200" dirty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导出功能</a:t>
              </a:r>
              <a:endPara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34" name="矩形 189"/>
            <p:cNvSpPr/>
            <p:nvPr/>
          </p:nvSpPr>
          <p:spPr>
            <a:xfrm>
              <a:off x="6609138" y="6412985"/>
              <a:ext cx="1270000" cy="28829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sz="1200" dirty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查看历史</a:t>
              </a:r>
              <a:endPara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37" name="矩形 189"/>
            <p:cNvSpPr/>
            <p:nvPr/>
          </p:nvSpPr>
          <p:spPr>
            <a:xfrm>
              <a:off x="6609138" y="5948757"/>
              <a:ext cx="1270000" cy="28829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altLang="en-US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组织审核情况</a:t>
              </a:r>
              <a:endPara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38" name="矩形 189"/>
            <p:cNvSpPr/>
            <p:nvPr/>
          </p:nvSpPr>
          <p:spPr>
            <a:xfrm>
              <a:off x="3057892" y="4264269"/>
              <a:ext cx="1365568" cy="28829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altLang="en-US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多次提交</a:t>
              </a:r>
              <a:endPara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41" name="矩形 189"/>
            <p:cNvSpPr/>
            <p:nvPr/>
          </p:nvSpPr>
          <p:spPr>
            <a:xfrm>
              <a:off x="5109290" y="5949074"/>
              <a:ext cx="1270000" cy="28765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 defTabSz="1089025"/>
              <a:r>
                <a:rPr lang="zh-CN" altLang="en-US" sz="1200" dirty="0" smtClean="0">
                  <a:solidFill>
                    <a:srgbClr val="000000"/>
                  </a:solidFill>
                  <a:latin typeface="Verdana" panose="020B0604030504040204"/>
                  <a:ea typeface="微软雅黑" panose="020B0503020204020204" charset="-122"/>
                </a:rPr>
                <a:t>组织填报情况</a:t>
              </a:r>
              <a:endPara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8361203" y="1620298"/>
            <a:ext cx="3440748" cy="7005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中心工时全盘把控</a:t>
            </a:r>
            <a:endParaRPr lang="en-US" altLang="zh-CN" sz="14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完成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督促中心工时审核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738528" y="1613802"/>
            <a:ext cx="34407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中心工时填报跟进</a:t>
            </a:r>
            <a:endParaRPr lang="en-US" altLang="zh-CN" sz="14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督促中心完成工时填报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15853" y="1645685"/>
            <a:ext cx="3440748" cy="7005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工时准确如实填报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  <a:defRPr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及时完成工时提交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矩形 189"/>
          <p:cNvSpPr/>
          <p:nvPr/>
        </p:nvSpPr>
        <p:spPr>
          <a:xfrm>
            <a:off x="1400929" y="3846349"/>
            <a:ext cx="1399382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个人工时展示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63220" y="4758055"/>
            <a:ext cx="584835" cy="16059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5" name="TextBox 20"/>
          <p:cNvSpPr txBox="1"/>
          <p:nvPr/>
        </p:nvSpPr>
        <p:spPr>
          <a:xfrm>
            <a:off x="511532" y="5040386"/>
            <a:ext cx="295195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丰景台功能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90295" y="4823460"/>
            <a:ext cx="10717530" cy="1447800"/>
          </a:xfrm>
          <a:prstGeom prst="rect">
            <a:avLst/>
          </a:prstGeom>
          <a:noFill/>
          <a:ln w="6350">
            <a:solidFill>
              <a:schemeClr val="accent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1090295" y="4823214"/>
            <a:ext cx="3586480" cy="14071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163067" y="4858099"/>
            <a:ext cx="3547110" cy="13823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8272509" y="2875434"/>
            <a:ext cx="0" cy="18004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179"/>
          <p:cNvSpPr/>
          <p:nvPr/>
        </p:nvSpPr>
        <p:spPr>
          <a:xfrm>
            <a:off x="3020024" y="3001867"/>
            <a:ext cx="1388110" cy="28765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填报提醒</a:t>
            </a:r>
            <a:endParaRPr lang="zh-CN" altLang="en-US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81" name="矩形 186"/>
          <p:cNvSpPr/>
          <p:nvPr/>
        </p:nvSpPr>
        <p:spPr>
          <a:xfrm>
            <a:off x="3037061" y="4245919"/>
            <a:ext cx="1388745" cy="2876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/>
          <a:p>
            <a:pPr lvl="0" algn="ctr" defTabSz="1089025">
              <a:buClrTx/>
              <a:buSzTx/>
              <a:buFontTx/>
            </a:pPr>
            <a:r>
              <a:rPr lang="zh-CN" altLang="en-US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  <a:sym typeface="+mn-ea"/>
              </a:rPr>
              <a:t>模板导入</a:t>
            </a:r>
            <a:endParaRPr lang="zh-CN" altLang="en-US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  <a:sym typeface="+mn-ea"/>
            </a:endParaRPr>
          </a:p>
        </p:txBody>
      </p:sp>
      <p:sp>
        <p:nvSpPr>
          <p:cNvPr id="86" name="矩形 189"/>
          <p:cNvSpPr/>
          <p:nvPr/>
        </p:nvSpPr>
        <p:spPr>
          <a:xfrm>
            <a:off x="8572148" y="3433878"/>
            <a:ext cx="1374065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项目工时统计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87" name="矩形 160"/>
          <p:cNvSpPr/>
          <p:nvPr/>
        </p:nvSpPr>
        <p:spPr>
          <a:xfrm>
            <a:off x="10082847" y="3433878"/>
            <a:ext cx="1388744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altLang="en-US" sz="120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  <a:sym typeface="宋体" panose="02010600030101010101" pitchFamily="2" charset="-122"/>
              </a:rPr>
              <a:t>导出功能</a:t>
            </a:r>
            <a:endParaRPr lang="zh-CN" altLang="en-US" sz="120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>
            <a:off x="4722906" y="2865513"/>
            <a:ext cx="0" cy="180043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4726254" y="4858099"/>
            <a:ext cx="10160" cy="15113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8268596" y="4808968"/>
            <a:ext cx="1270" cy="147129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89"/>
          <p:cNvSpPr/>
          <p:nvPr/>
        </p:nvSpPr>
        <p:spPr>
          <a:xfrm>
            <a:off x="8659038" y="5092378"/>
            <a:ext cx="1270000" cy="28765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组织填报情况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19" name="矩形 189"/>
          <p:cNvSpPr/>
          <p:nvPr/>
        </p:nvSpPr>
        <p:spPr>
          <a:xfrm>
            <a:off x="10105942" y="5071622"/>
            <a:ext cx="1270000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组织审核情况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20" name="矩形 189"/>
          <p:cNvSpPr/>
          <p:nvPr/>
        </p:nvSpPr>
        <p:spPr>
          <a:xfrm>
            <a:off x="5092515" y="5582692"/>
            <a:ext cx="1270000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填报明细数据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21" name="矩形 189"/>
          <p:cNvSpPr/>
          <p:nvPr/>
        </p:nvSpPr>
        <p:spPr>
          <a:xfrm>
            <a:off x="8659038" y="5547974"/>
            <a:ext cx="1270000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填报明细数据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22" name="矩形 189"/>
          <p:cNvSpPr/>
          <p:nvPr/>
        </p:nvSpPr>
        <p:spPr>
          <a:xfrm>
            <a:off x="10116461" y="5543624"/>
            <a:ext cx="1270000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查看历史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8" name="矩形 189"/>
          <p:cNvSpPr/>
          <p:nvPr/>
        </p:nvSpPr>
        <p:spPr>
          <a:xfrm>
            <a:off x="8572148" y="3845993"/>
            <a:ext cx="1374065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授权工时填写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9" name="矩形 167"/>
          <p:cNvSpPr/>
          <p:nvPr/>
        </p:nvSpPr>
        <p:spPr>
          <a:xfrm>
            <a:off x="5092909" y="2979717"/>
            <a:ext cx="1388745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defTabSz="1089025"/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创建</a:t>
            </a:r>
            <a:r>
              <a:rPr lang="en-US" altLang="zh-CN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/</a:t>
            </a:r>
            <a:r>
              <a:rPr lang="zh-CN" altLang="en-US" sz="1200" dirty="0" smtClean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管理工作</a:t>
            </a:r>
            <a:endParaRPr lang="zh-CN" altLang="en-US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6" name="矩形 189"/>
          <p:cNvSpPr/>
          <p:nvPr/>
        </p:nvSpPr>
        <p:spPr>
          <a:xfrm>
            <a:off x="5107588" y="3424988"/>
            <a:ext cx="1374065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项目工时统计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8" name="矩形 160"/>
          <p:cNvSpPr/>
          <p:nvPr/>
        </p:nvSpPr>
        <p:spPr>
          <a:xfrm>
            <a:off x="6617017" y="3424988"/>
            <a:ext cx="1388744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defTabSz="1089025"/>
            <a:r>
              <a:rPr lang="zh-CN" altLang="en-US" sz="120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  <a:sym typeface="宋体" panose="02010600030101010101" pitchFamily="2" charset="-122"/>
              </a:rPr>
              <a:t>导出功能</a:t>
            </a:r>
            <a:endParaRPr lang="zh-CN" altLang="en-US" sz="120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20" name="矩形 189"/>
          <p:cNvSpPr/>
          <p:nvPr/>
        </p:nvSpPr>
        <p:spPr>
          <a:xfrm>
            <a:off x="5107588" y="3845993"/>
            <a:ext cx="1374065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授权工时填写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22" name="矩形 159"/>
          <p:cNvSpPr/>
          <p:nvPr/>
        </p:nvSpPr>
        <p:spPr>
          <a:xfrm>
            <a:off x="6616909" y="2979389"/>
            <a:ext cx="1388745" cy="28829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pPr algn="ctr" defTabSz="1089025"/>
            <a:r>
              <a:rPr lang="zh-CN" sz="1200" dirty="0">
                <a:solidFill>
                  <a:srgbClr val="000000"/>
                </a:solidFill>
                <a:latin typeface="Verdana" panose="020B0604030504040204"/>
                <a:ea typeface="微软雅黑" panose="020B0503020204020204" charset="-122"/>
              </a:rPr>
              <a:t>按周期审核</a:t>
            </a:r>
            <a:endParaRPr lang="zh-CN" sz="1200" dirty="0">
              <a:solidFill>
                <a:srgbClr val="000000"/>
              </a:solidFill>
              <a:latin typeface="Verdana" panose="020B0604030504040204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880" y="6449060"/>
            <a:ext cx="8489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丰景台地址：http://cdbi.sf-express.com/v2/#/portal/7329bc8e4bfc4c908bb69559fcbb094a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"/>
          <p:cNvSpPr txBox="1"/>
          <p:nvPr/>
        </p:nvSpPr>
        <p:spPr>
          <a:xfrm>
            <a:off x="543560" y="265430"/>
            <a:ext cx="11642090" cy="43180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indent="0" defTabSz="542925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2.2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、工时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填报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工时计算周期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52315" y="1437005"/>
            <a:ext cx="6330315" cy="1060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填报：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按周填报，周五填报本周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工时，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号所在周提前一周填写；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审核、修改：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可按周审核，随提交随审核，可多次驳回、修改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工时数据：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填报界面每人每周标准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40h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，实际工时对接考勤系统计算</a:t>
            </a:r>
            <a:endPara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1556" y="3258384"/>
            <a:ext cx="10921911" cy="423637"/>
            <a:chOff x="279183" y="3043537"/>
            <a:chExt cx="10921911" cy="423637"/>
          </a:xfrm>
        </p:grpSpPr>
        <p:sp>
          <p:nvSpPr>
            <p:cNvPr id="8" name="文本框 7"/>
            <p:cNvSpPr txBox="1"/>
            <p:nvPr/>
          </p:nvSpPr>
          <p:spPr>
            <a:xfrm>
              <a:off x="279183" y="3043537"/>
              <a:ext cx="528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…</a:t>
              </a:r>
              <a:endParaRPr lang="zh-CN" altLang="en-US" sz="2000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807797" y="3064243"/>
              <a:ext cx="393297" cy="40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/>
                <a:t>…</a:t>
              </a:r>
              <a:endParaRPr lang="zh-CN" altLang="en-US" sz="20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2266" y="4888093"/>
            <a:ext cx="6042463" cy="1060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填报：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一般每月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23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日之前必须完成工时的提交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审核、修改：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每月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日之前必须完成工时审核及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工时数据</a:t>
            </a:r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每月对接考勤系统计算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左大括号 18"/>
          <p:cNvSpPr/>
          <p:nvPr/>
        </p:nvSpPr>
        <p:spPr>
          <a:xfrm rot="16200000">
            <a:off x="5161086" y="-115244"/>
            <a:ext cx="395653" cy="8361487"/>
          </a:xfrm>
          <a:prstGeom prst="leftBrace">
            <a:avLst>
              <a:gd name="adj1" fmla="val 22619"/>
              <a:gd name="adj2" fmla="val 50987"/>
            </a:avLst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20506" y="6398102"/>
            <a:ext cx="6356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*参与工时计算的时间节点会根据当月的情况做动态调整，每月时间节点请以当月通知为准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1048146" y="5019221"/>
            <a:ext cx="3504121" cy="775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工时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计算</a:t>
            </a:r>
            <a:endParaRPr lang="en-US" altLang="zh-CN" sz="1600" b="1" dirty="0" smtClea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（按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非自然月，每月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26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日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次月</a:t>
            </a: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25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日）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48146" y="1590203"/>
            <a:ext cx="3504121" cy="7438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工时填报</a:t>
            </a:r>
            <a:endParaRPr lang="en-US" altLang="zh-CN" sz="1600" b="1" dirty="0" smtClea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按周）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5708" y="3049264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10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26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1178169" y="4110671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10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26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940856" y="3704057"/>
            <a:ext cx="9843520" cy="2128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40856" y="3385890"/>
            <a:ext cx="1968704" cy="325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Week1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909559" y="3384895"/>
            <a:ext cx="1968704" cy="325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Week2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878264" y="3376725"/>
            <a:ext cx="1968704" cy="325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Week3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839638" y="3373522"/>
            <a:ext cx="1968704" cy="325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Week4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815672" y="3371188"/>
            <a:ext cx="1968704" cy="3255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Week5</a:t>
            </a:r>
            <a:endParaRPr lang="zh-CN" altLang="en-US" dirty="0"/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940856" y="3377720"/>
            <a:ext cx="0" cy="35579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2909560" y="3371188"/>
            <a:ext cx="0" cy="35579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623472" y="3053933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10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30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4552266" y="3043948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11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6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4878264" y="3350902"/>
            <a:ext cx="0" cy="35579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6839640" y="3361581"/>
            <a:ext cx="0" cy="35579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496623" y="3056655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11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13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8815672" y="3340901"/>
            <a:ext cx="0" cy="35579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472598" y="3056655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11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20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0787386" y="3338562"/>
            <a:ext cx="0" cy="35579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0426050" y="3007775"/>
            <a:ext cx="116824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11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25</a:t>
            </a:r>
            <a:r>
              <a:rPr lang="zh-CN" altLang="en-US" sz="1100" b="1" dirty="0" smtClean="0"/>
              <a:t>日</a:t>
            </a:r>
            <a:endParaRPr lang="zh-CN" altLang="en-US" sz="1100" b="1" dirty="0"/>
          </a:p>
        </p:txBody>
      </p:sp>
      <p:sp>
        <p:nvSpPr>
          <p:cNvPr id="59" name="文本框 58"/>
          <p:cNvSpPr txBox="1"/>
          <p:nvPr/>
        </p:nvSpPr>
        <p:spPr>
          <a:xfrm>
            <a:off x="9539656" y="4011165"/>
            <a:ext cx="186381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11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25</a:t>
            </a:r>
            <a:r>
              <a:rPr lang="zh-CN" altLang="en-US" sz="1100" b="1" dirty="0" smtClean="0"/>
              <a:t>日：审核、修改截止</a:t>
            </a:r>
            <a:endParaRPr lang="zh-CN" altLang="en-US" sz="1100" b="1" dirty="0"/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9047926" y="3725341"/>
            <a:ext cx="0" cy="105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9539656" y="3749614"/>
            <a:ext cx="2910" cy="64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9311695" y="4446995"/>
            <a:ext cx="185446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11</a:t>
            </a:r>
            <a:r>
              <a:rPr lang="zh-CN" altLang="en-US" sz="1100" b="1" dirty="0" smtClean="0"/>
              <a:t>月</a:t>
            </a:r>
            <a:r>
              <a:rPr lang="en-US" altLang="zh-CN" sz="1100" b="1" dirty="0" smtClean="0"/>
              <a:t>23</a:t>
            </a:r>
            <a:r>
              <a:rPr lang="zh-CN" altLang="en-US" sz="1100" b="1" dirty="0" smtClean="0"/>
              <a:t>日：填报截止</a:t>
            </a:r>
            <a:endParaRPr lang="zh-CN" altLang="en-U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A000120140530A99PPBG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04z1qmv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prstDash val="dashDot"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prstDash val="dashDot"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5185</Words>
  <Application>WPS 演示</Application>
  <PresentationFormat>宽屏</PresentationFormat>
  <Paragraphs>752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Helvetica Neue</vt:lpstr>
      <vt:lpstr>幼圆</vt:lpstr>
      <vt:lpstr>微软雅黑 Light</vt:lpstr>
      <vt:lpstr>等线</vt:lpstr>
      <vt:lpstr>等线 Light</vt:lpstr>
      <vt:lpstr>Arial</vt:lpstr>
      <vt:lpstr>Calibri</vt:lpstr>
      <vt:lpstr>Wingdings</vt:lpstr>
      <vt:lpstr>Verdana</vt:lpstr>
      <vt:lpstr>Arial Unicode MS</vt:lpstr>
      <vt:lpstr>Helvetica</vt:lpstr>
      <vt:lpstr>Helvetica Neue Medium</vt:lpstr>
      <vt:lpstr>苹方-简</vt:lpstr>
      <vt:lpstr>10_A000120140530A99PPBG</vt:lpstr>
      <vt:lpstr>1_Office 主题</vt:lpstr>
      <vt:lpstr>2_Office 主题</vt:lpstr>
      <vt:lpstr>3_Office 主题</vt:lpstr>
      <vt:lpstr>Excel.Sheet.12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未知</dc:creator>
  <cp:lastModifiedBy>Administrator</cp:lastModifiedBy>
  <cp:revision>29</cp:revision>
  <dcterms:created xsi:type="dcterms:W3CDTF">2019-09-19T02:01:00Z</dcterms:created>
  <dcterms:modified xsi:type="dcterms:W3CDTF">2023-05-24T05:58:51Z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2052-11.8.2.10972</vt:lpwstr>
  </property>
  <property fmtid="{D5CDD505-2E9C-101B-9397-08002B2CF9AE}" pid="3" name="ICV">
    <vt:lpwstr>7464385B1CE1454EAE78C721B2A3D1AC</vt:lpwstr>
  </property>
</Properties>
</file>